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2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99" r:id="rId3"/>
    <p:sldId id="300" r:id="rId4"/>
    <p:sldId id="301" r:id="rId5"/>
    <p:sldId id="302" r:id="rId6"/>
    <p:sldId id="309" r:id="rId7"/>
    <p:sldId id="310" r:id="rId8"/>
    <p:sldId id="311" r:id="rId9"/>
    <p:sldId id="312" r:id="rId10"/>
    <p:sldId id="305" r:id="rId11"/>
    <p:sldId id="319" r:id="rId12"/>
    <p:sldId id="320" r:id="rId13"/>
    <p:sldId id="318" r:id="rId14"/>
    <p:sldId id="316" r:id="rId15"/>
    <p:sldId id="315" r:id="rId16"/>
    <p:sldId id="317" r:id="rId17"/>
    <p:sldId id="258" r:id="rId18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50"/>
      </p:cViewPr>
      <p:guideLst>
        <p:guide orient="horz" pos="2024"/>
        <p:guide pos="39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136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25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20.xml"/><Relationship Id="rId7" Type="http://schemas.openxmlformats.org/officeDocument/2006/relationships/image" Target="../media/image7.wmf"/><Relationship Id="rId2" Type="http://schemas.openxmlformats.org/officeDocument/2006/relationships/tags" Target="../tags/tag1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1.docx"/><Relationship Id="rId3" Type="http://schemas.openxmlformats.org/officeDocument/2006/relationships/tags" Target="../tags/tag22.xml"/><Relationship Id="rId7" Type="http://schemas.openxmlformats.org/officeDocument/2006/relationships/oleObject" Target="../embeddings/oleObject3.bin"/><Relationship Id="rId2" Type="http://schemas.openxmlformats.org/officeDocument/2006/relationships/tags" Target="../tags/tag2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4.wmf"/><Relationship Id="rId3" Type="http://schemas.openxmlformats.org/officeDocument/2006/relationships/tags" Target="../tags/tag24.xml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7.bin"/><Relationship Id="rId2" Type="http://schemas.openxmlformats.org/officeDocument/2006/relationships/tags" Target="../tags/tag2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3.wmf"/><Relationship Id="rId5" Type="http://schemas.openxmlformats.org/officeDocument/2006/relationships/notesSlide" Target="../notesSlides/notesSlide13.xml"/><Relationship Id="rId15" Type="http://schemas.openxmlformats.org/officeDocument/2006/relationships/image" Target="../media/image15.wmf"/><Relationship Id="rId10" Type="http://schemas.openxmlformats.org/officeDocument/2006/relationships/oleObject" Target="../embeddings/oleObject6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26.xml"/><Relationship Id="rId7" Type="http://schemas.openxmlformats.org/officeDocument/2006/relationships/image" Target="../media/image16.wmf"/><Relationship Id="rId2" Type="http://schemas.openxmlformats.org/officeDocument/2006/relationships/tags" Target="../tags/tag2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tags" Target="../tags/tag28.xml"/><Relationship Id="rId7" Type="http://schemas.openxmlformats.org/officeDocument/2006/relationships/image" Target="../media/image18.wmf"/><Relationship Id="rId2" Type="http://schemas.openxmlformats.org/officeDocument/2006/relationships/tags" Target="../tags/tag2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6.wmf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30860" y="2122805"/>
            <a:ext cx="11767185" cy="23380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6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二元一次方程组的解法（一）</a:t>
            </a:r>
            <a:r>
              <a:rPr lang="zh-CN" altLang="zh-CN" sz="80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代入法</a:t>
            </a:r>
            <a:endParaRPr lang="en-US" altLang="zh-CN" sz="80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45346" y="1207883"/>
            <a:ext cx="10404702" cy="47294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9850" cmpd="sng">
            <a:solidFill>
              <a:schemeClr val="accent1"/>
            </a:solidFill>
            <a:prstDash val="dash"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anchor="ctr">
            <a:spAutoFit/>
          </a:bodyPr>
          <a:lstStyle/>
          <a:p>
            <a:pPr indent="266700" fontAlgn="t">
              <a:lnSpc>
                <a:spcPct val="13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</a:rPr>
              <a:t>代入消元法</a:t>
            </a:r>
            <a:r>
              <a:rPr lang="zh-CN" altLang="en-US" sz="3600" b="1" dirty="0">
                <a:latin typeface="+mn-ea"/>
              </a:rPr>
              <a:t>解二元一次方程组的步骤：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266700" fontAlgn="t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cs typeface="+mn-ea"/>
              </a:rPr>
              <a:t>转化</a:t>
            </a:r>
            <a:r>
              <a:rPr lang="zh-CN" altLang="en-US" sz="2800" b="1" dirty="0" smtClean="0">
                <a:latin typeface="+mn-ea"/>
                <a:cs typeface="+mn-ea"/>
              </a:rPr>
              <a:t>：</a:t>
            </a:r>
            <a:r>
              <a:rPr lang="zh-CN" altLang="en-US" sz="2800" b="1" dirty="0">
                <a:latin typeface="+mn-ea"/>
                <a:cs typeface="+mn-ea"/>
              </a:rPr>
              <a:t>在已知方程组的两个方程中选择一个适当的方程，将它的某个未知数用含有另一个未知数的代数式表示出来</a:t>
            </a:r>
            <a:r>
              <a:rPr lang="en-US" altLang="zh-CN" sz="2800" b="1" dirty="0">
                <a:latin typeface="+mn-ea"/>
                <a:cs typeface="+mn-ea"/>
              </a:rPr>
              <a:t>.</a:t>
            </a:r>
          </a:p>
          <a:p>
            <a:pPr indent="266700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cs typeface="+mn-ea"/>
              </a:rPr>
              <a:t>代入</a:t>
            </a:r>
            <a:r>
              <a:rPr lang="zh-CN" altLang="en-US" sz="2800" b="1" dirty="0" smtClean="0">
                <a:latin typeface="+mn-ea"/>
                <a:cs typeface="+mn-ea"/>
              </a:rPr>
              <a:t>：</a:t>
            </a:r>
            <a:r>
              <a:rPr lang="zh-CN" altLang="en-US" sz="2800" b="1" dirty="0">
                <a:latin typeface="+mn-ea"/>
                <a:cs typeface="+mn-ea"/>
              </a:rPr>
              <a:t>把此代数式代入没有变形的一个方程中，可得一个一元一次方程</a:t>
            </a:r>
            <a:r>
              <a:rPr lang="en-US" altLang="zh-CN" sz="2800" b="1" dirty="0">
                <a:latin typeface="+mn-ea"/>
                <a:cs typeface="+mn-ea"/>
              </a:rPr>
              <a:t>.</a:t>
            </a:r>
          </a:p>
          <a:p>
            <a:pPr indent="266700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cs typeface="+mn-ea"/>
              </a:rPr>
              <a:t>求解</a:t>
            </a:r>
            <a:r>
              <a:rPr lang="zh-CN" altLang="en-US" sz="2800" b="1" dirty="0" smtClean="0">
                <a:latin typeface="+mn-ea"/>
                <a:cs typeface="+mn-ea"/>
              </a:rPr>
              <a:t>：</a:t>
            </a:r>
            <a:r>
              <a:rPr lang="zh-CN" altLang="en-US" sz="2800" b="1" dirty="0">
                <a:latin typeface="+mn-ea"/>
                <a:cs typeface="+mn-ea"/>
              </a:rPr>
              <a:t>解这个一元一次方程，得到一个未知数的值</a:t>
            </a:r>
            <a:r>
              <a:rPr lang="en-US" altLang="zh-CN" sz="2800" b="1" dirty="0">
                <a:latin typeface="+mn-ea"/>
                <a:cs typeface="+mn-ea"/>
              </a:rPr>
              <a:t>.</a:t>
            </a:r>
          </a:p>
          <a:p>
            <a:pPr indent="266700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cs typeface="+mn-ea"/>
              </a:rPr>
              <a:t>回代</a:t>
            </a:r>
            <a:r>
              <a:rPr lang="zh-CN" altLang="en-US" sz="2800" b="1" dirty="0" smtClean="0">
                <a:latin typeface="+mn-ea"/>
                <a:cs typeface="+mn-ea"/>
              </a:rPr>
              <a:t>：</a:t>
            </a:r>
            <a:r>
              <a:rPr lang="zh-CN" altLang="en-US" sz="2800" b="1" dirty="0">
                <a:latin typeface="+mn-ea"/>
                <a:cs typeface="+mn-ea"/>
              </a:rPr>
              <a:t>回代求出另一个未知数的值</a:t>
            </a:r>
            <a:r>
              <a:rPr lang="en-US" altLang="zh-CN" sz="2800" b="1" dirty="0">
                <a:latin typeface="+mn-ea"/>
                <a:cs typeface="+mn-ea"/>
              </a:rPr>
              <a:t>.</a:t>
            </a:r>
          </a:p>
          <a:p>
            <a:pPr indent="266700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cs typeface="+mn-ea"/>
              </a:rPr>
              <a:t>写解</a:t>
            </a:r>
            <a:r>
              <a:rPr lang="zh-CN" altLang="en-US" sz="2800" b="1" dirty="0" smtClean="0">
                <a:latin typeface="+mn-ea"/>
                <a:cs typeface="+mn-ea"/>
              </a:rPr>
              <a:t>：</a:t>
            </a:r>
            <a:r>
              <a:rPr lang="zh-CN" altLang="en-US" sz="2800" b="1" dirty="0">
                <a:latin typeface="+mn-ea"/>
                <a:cs typeface="+mn-ea"/>
              </a:rPr>
              <a:t>把方程组的解表示出来</a:t>
            </a:r>
            <a:r>
              <a:rPr lang="en-US" altLang="zh-CN" sz="2800" b="1" dirty="0" smtClean="0">
                <a:latin typeface="+mn-ea"/>
                <a:cs typeface="+mn-ea"/>
              </a:rPr>
              <a:t>.</a:t>
            </a:r>
            <a:endParaRPr lang="en-US" altLang="zh-CN" sz="2800" b="1" dirty="0"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614589" y="1208542"/>
            <a:ext cx="10909754" cy="2031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、用代入法解方程组            较简单的方法是（   ）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A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、由① 变形消去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y        B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、由① 变形消去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x 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C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、消去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或消去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都一样  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、无法确定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8" name="Group 54"/>
          <p:cNvGrpSpPr/>
          <p:nvPr/>
        </p:nvGrpSpPr>
        <p:grpSpPr bwMode="auto">
          <a:xfrm>
            <a:off x="4072618" y="1122136"/>
            <a:ext cx="3625746" cy="1038225"/>
            <a:chOff x="1920" y="1810"/>
            <a:chExt cx="2177" cy="654"/>
          </a:xfrm>
        </p:grpSpPr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2756" y="1810"/>
              <a:ext cx="341" cy="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000099"/>
                  </a:solidFill>
                  <a:latin typeface="Times New Roman" panose="02020603050405020304" charset="0"/>
                </a:rPr>
                <a:t>①</a:t>
              </a:r>
            </a:p>
          </p:txBody>
        </p:sp>
        <p:grpSp>
          <p:nvGrpSpPr>
            <p:cNvPr id="11" name="Group 53"/>
            <p:cNvGrpSpPr/>
            <p:nvPr/>
          </p:nvGrpSpPr>
          <p:grpSpPr bwMode="auto">
            <a:xfrm>
              <a:off x="1920" y="1812"/>
              <a:ext cx="2177" cy="652"/>
              <a:chOff x="1728" y="1812"/>
              <a:chExt cx="2177" cy="652"/>
            </a:xfrm>
          </p:grpSpPr>
          <p:sp>
            <p:nvSpPr>
              <p:cNvPr id="12" name="Rectangle 12"/>
              <p:cNvSpPr>
                <a:spLocks noChangeArrowheads="1"/>
              </p:cNvSpPr>
              <p:nvPr/>
            </p:nvSpPr>
            <p:spPr bwMode="auto">
              <a:xfrm>
                <a:off x="2660" y="2135"/>
                <a:ext cx="341" cy="3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800" b="1" dirty="0">
                    <a:latin typeface="Times New Roman" panose="02020603050405020304" charset="0"/>
                  </a:rPr>
                  <a:t>②</a:t>
                </a:r>
              </a:p>
            </p:txBody>
          </p:sp>
          <p:grpSp>
            <p:nvGrpSpPr>
              <p:cNvPr id="13" name="Group 37"/>
              <p:cNvGrpSpPr>
                <a:grpSpLocks noChangeAspect="1"/>
              </p:cNvGrpSpPr>
              <p:nvPr/>
            </p:nvGrpSpPr>
            <p:grpSpPr bwMode="auto">
              <a:xfrm>
                <a:off x="1728" y="1812"/>
                <a:ext cx="2177" cy="614"/>
                <a:chOff x="1665" y="1742"/>
                <a:chExt cx="2177" cy="614"/>
              </a:xfrm>
            </p:grpSpPr>
            <p:sp>
              <p:nvSpPr>
                <p:cNvPr id="14" name="AutoShape 3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665" y="1754"/>
                  <a:ext cx="2177" cy="6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" name="Rectangle 38"/>
                <p:cNvSpPr>
                  <a:spLocks noChangeArrowheads="1"/>
                </p:cNvSpPr>
                <p:nvPr/>
              </p:nvSpPr>
              <p:spPr bwMode="auto">
                <a:xfrm>
                  <a:off x="1695" y="2105"/>
                  <a:ext cx="99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CN" sz="25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î</a:t>
                  </a:r>
                  <a:endParaRPr lang="en-US" altLang="zh-CN"/>
                </a:p>
              </p:txBody>
            </p:sp>
            <p:sp>
              <p:nvSpPr>
                <p:cNvPr id="16" name="Rectangle 39"/>
                <p:cNvSpPr>
                  <a:spLocks noChangeArrowheads="1"/>
                </p:cNvSpPr>
                <p:nvPr/>
              </p:nvSpPr>
              <p:spPr bwMode="auto">
                <a:xfrm>
                  <a:off x="1695" y="1938"/>
                  <a:ext cx="99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CN" sz="25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í</a:t>
                  </a:r>
                  <a:endParaRPr lang="en-US" altLang="zh-CN"/>
                </a:p>
              </p:txBody>
            </p:sp>
            <p:sp>
              <p:nvSpPr>
                <p:cNvPr id="17" name="Rectangle 40"/>
                <p:cNvSpPr>
                  <a:spLocks noChangeArrowheads="1"/>
                </p:cNvSpPr>
                <p:nvPr/>
              </p:nvSpPr>
              <p:spPr bwMode="auto">
                <a:xfrm>
                  <a:off x="1695" y="1770"/>
                  <a:ext cx="99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CN" sz="25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ì</a:t>
                  </a:r>
                  <a:endParaRPr lang="en-US" altLang="zh-CN"/>
                </a:p>
              </p:txBody>
            </p:sp>
            <p:sp>
              <p:nvSpPr>
                <p:cNvPr id="23" name="Rectangle 50"/>
                <p:cNvSpPr>
                  <a:spLocks noChangeArrowheads="1"/>
                </p:cNvSpPr>
                <p:nvPr/>
              </p:nvSpPr>
              <p:spPr bwMode="auto">
                <a:xfrm>
                  <a:off x="1764" y="2071"/>
                  <a:ext cx="1116" cy="2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srgbClr val="000000"/>
                      </a:solidFill>
                      <a:latin typeface="Times New Roman" panose="02020603050405020304" charset="0"/>
                    </a:rPr>
                    <a:t>3x-2y=-4</a:t>
                  </a:r>
                  <a:endParaRPr lang="en-US" altLang="zh-CN" sz="2800" dirty="0"/>
                </a:p>
              </p:txBody>
            </p:sp>
            <p:sp>
              <p:nvSpPr>
                <p:cNvPr id="25" name="Rectangle 52"/>
                <p:cNvSpPr>
                  <a:spLocks noChangeArrowheads="1"/>
                </p:cNvSpPr>
                <p:nvPr/>
              </p:nvSpPr>
              <p:spPr bwMode="auto">
                <a:xfrm>
                  <a:off x="1777" y="1742"/>
                  <a:ext cx="789" cy="2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srgbClr val="000000"/>
                      </a:solidFill>
                      <a:latin typeface="Times New Roman" panose="02020603050405020304" charset="0"/>
                    </a:rPr>
                    <a:t>2x+y=2</a:t>
                  </a:r>
                  <a:endParaRPr lang="en-US" altLang="zh-CN" sz="2800" dirty="0"/>
                </a:p>
              </p:txBody>
            </p:sp>
          </p:grpSp>
        </p:grpSp>
      </p:grpSp>
      <p:sp>
        <p:nvSpPr>
          <p:cNvPr id="26" name="矩形 25"/>
          <p:cNvSpPr/>
          <p:nvPr/>
        </p:nvSpPr>
        <p:spPr>
          <a:xfrm>
            <a:off x="9209346" y="1270391"/>
            <a:ext cx="36580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</a:p>
        </p:txBody>
      </p:sp>
      <p:sp>
        <p:nvSpPr>
          <p:cNvPr id="27" name="矩形 26"/>
          <p:cNvSpPr/>
          <p:nvPr/>
        </p:nvSpPr>
        <p:spPr>
          <a:xfrm>
            <a:off x="631402" y="3229820"/>
            <a:ext cx="10605788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知识点拨：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用代入消元法解二元一次方程组时，尽量选取未知数系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数的绝对值是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的方程进行变形；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5714" y="4404250"/>
            <a:ext cx="112050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、用“代入消元法”解方程组            时，①代入②正确的是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    )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A.2x-6+3x=19   B.2x-6-3x=19     C.2x-6+x=19     D.2x-6-x=19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9" name="Group 54"/>
          <p:cNvGrpSpPr/>
          <p:nvPr/>
        </p:nvGrpSpPr>
        <p:grpSpPr bwMode="auto">
          <a:xfrm>
            <a:off x="5734504" y="4366078"/>
            <a:ext cx="3625746" cy="1038225"/>
            <a:chOff x="1920" y="1810"/>
            <a:chExt cx="2177" cy="654"/>
          </a:xfrm>
        </p:grpSpPr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2756" y="1810"/>
              <a:ext cx="341" cy="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000099"/>
                  </a:solidFill>
                  <a:latin typeface="Times New Roman" panose="02020603050405020304" charset="0"/>
                </a:rPr>
                <a:t>①</a:t>
              </a:r>
            </a:p>
          </p:txBody>
        </p:sp>
        <p:grpSp>
          <p:nvGrpSpPr>
            <p:cNvPr id="31" name="Group 53"/>
            <p:cNvGrpSpPr/>
            <p:nvPr/>
          </p:nvGrpSpPr>
          <p:grpSpPr bwMode="auto">
            <a:xfrm>
              <a:off x="1920" y="1812"/>
              <a:ext cx="2177" cy="652"/>
              <a:chOff x="1728" y="1812"/>
              <a:chExt cx="2177" cy="652"/>
            </a:xfrm>
          </p:grpSpPr>
          <p:sp>
            <p:nvSpPr>
              <p:cNvPr id="32" name="Rectangle 12"/>
              <p:cNvSpPr>
                <a:spLocks noChangeArrowheads="1"/>
              </p:cNvSpPr>
              <p:nvPr/>
            </p:nvSpPr>
            <p:spPr bwMode="auto">
              <a:xfrm>
                <a:off x="2660" y="2135"/>
                <a:ext cx="341" cy="3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800" b="1" dirty="0">
                    <a:latin typeface="Times New Roman" panose="02020603050405020304" charset="0"/>
                  </a:rPr>
                  <a:t>②</a:t>
                </a:r>
              </a:p>
            </p:txBody>
          </p:sp>
          <p:grpSp>
            <p:nvGrpSpPr>
              <p:cNvPr id="33" name="Group 37"/>
              <p:cNvGrpSpPr>
                <a:grpSpLocks noChangeAspect="1"/>
              </p:cNvGrpSpPr>
              <p:nvPr/>
            </p:nvGrpSpPr>
            <p:grpSpPr bwMode="auto">
              <a:xfrm>
                <a:off x="1728" y="1812"/>
                <a:ext cx="2177" cy="614"/>
                <a:chOff x="1665" y="1742"/>
                <a:chExt cx="2177" cy="614"/>
              </a:xfrm>
            </p:grpSpPr>
            <p:sp>
              <p:nvSpPr>
                <p:cNvPr id="34" name="AutoShape 3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665" y="1754"/>
                  <a:ext cx="2177" cy="6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" name="Rectangle 38"/>
                <p:cNvSpPr>
                  <a:spLocks noChangeArrowheads="1"/>
                </p:cNvSpPr>
                <p:nvPr/>
              </p:nvSpPr>
              <p:spPr bwMode="auto">
                <a:xfrm>
                  <a:off x="1695" y="2105"/>
                  <a:ext cx="99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CN" sz="25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î</a:t>
                  </a:r>
                  <a:endParaRPr lang="en-US" altLang="zh-CN"/>
                </a:p>
              </p:txBody>
            </p:sp>
            <p:sp>
              <p:nvSpPr>
                <p:cNvPr id="36" name="Rectangle 39"/>
                <p:cNvSpPr>
                  <a:spLocks noChangeArrowheads="1"/>
                </p:cNvSpPr>
                <p:nvPr/>
              </p:nvSpPr>
              <p:spPr bwMode="auto">
                <a:xfrm>
                  <a:off x="1695" y="1938"/>
                  <a:ext cx="99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CN" sz="25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í</a:t>
                  </a:r>
                  <a:endParaRPr lang="en-US" altLang="zh-CN"/>
                </a:p>
              </p:txBody>
            </p:sp>
            <p:sp>
              <p:nvSpPr>
                <p:cNvPr id="37" name="Rectangle 40"/>
                <p:cNvSpPr>
                  <a:spLocks noChangeArrowheads="1"/>
                </p:cNvSpPr>
                <p:nvPr/>
              </p:nvSpPr>
              <p:spPr bwMode="auto">
                <a:xfrm>
                  <a:off x="1695" y="1770"/>
                  <a:ext cx="99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CN" sz="25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ì</a:t>
                  </a:r>
                  <a:endParaRPr lang="en-US" altLang="zh-CN"/>
                </a:p>
              </p:txBody>
            </p:sp>
            <p:sp>
              <p:nvSpPr>
                <p:cNvPr id="38" name="Rectangle 50"/>
                <p:cNvSpPr>
                  <a:spLocks noChangeArrowheads="1"/>
                </p:cNvSpPr>
                <p:nvPr/>
              </p:nvSpPr>
              <p:spPr bwMode="auto">
                <a:xfrm>
                  <a:off x="1764" y="2071"/>
                  <a:ext cx="1116" cy="2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srgbClr val="000000"/>
                      </a:solidFill>
                      <a:latin typeface="Times New Roman" panose="02020603050405020304" charset="0"/>
                    </a:rPr>
                    <a:t>2x-3y=19</a:t>
                  </a:r>
                  <a:endParaRPr lang="en-US" altLang="zh-CN" sz="2800" dirty="0"/>
                </a:p>
              </p:txBody>
            </p:sp>
            <p:sp>
              <p:nvSpPr>
                <p:cNvPr id="39" name="Rectangle 52"/>
                <p:cNvSpPr>
                  <a:spLocks noChangeArrowheads="1"/>
                </p:cNvSpPr>
                <p:nvPr/>
              </p:nvSpPr>
              <p:spPr bwMode="auto">
                <a:xfrm>
                  <a:off x="1777" y="1742"/>
                  <a:ext cx="789" cy="2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>
                  <a:spAutoFit/>
                </a:bodyPr>
                <a:lstStyle/>
                <a:p>
                  <a:r>
                    <a:rPr lang="en-US" altLang="zh-CN" sz="2800" b="1" dirty="0" smtClean="0">
                      <a:latin typeface="宋体" panose="02010600030101010101" pitchFamily="2" charset="-122"/>
                      <a:ea typeface="宋体" panose="02010600030101010101" pitchFamily="2" charset="-122"/>
                    </a:rPr>
                    <a:t>y=2-x</a:t>
                  </a:r>
                  <a:endParaRPr lang="en-US" altLang="zh-CN" sz="2800" b="1" dirty="0"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40" name="矩形 39"/>
          <p:cNvSpPr/>
          <p:nvPr/>
        </p:nvSpPr>
        <p:spPr>
          <a:xfrm>
            <a:off x="1204717" y="5225534"/>
            <a:ext cx="36580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4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7" name="矩形 6"/>
          <p:cNvSpPr/>
          <p:nvPr/>
        </p:nvSpPr>
        <p:spPr>
          <a:xfrm>
            <a:off x="582203" y="1233492"/>
            <a:ext cx="10406744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、关于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的方程组             ，则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用只含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的代数式表示为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   )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A.y=2x+7      B.y=7-2       C.y=-2x-5    D y=2x-5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8" name="Group 54"/>
          <p:cNvGrpSpPr/>
          <p:nvPr/>
        </p:nvGrpSpPr>
        <p:grpSpPr bwMode="auto">
          <a:xfrm>
            <a:off x="4190365" y="1122136"/>
            <a:ext cx="3625746" cy="1038225"/>
            <a:chOff x="1920" y="1810"/>
            <a:chExt cx="2177" cy="654"/>
          </a:xfrm>
        </p:grpSpPr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2756" y="1810"/>
              <a:ext cx="341" cy="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000099"/>
                  </a:solidFill>
                  <a:latin typeface="Times New Roman" panose="02020603050405020304" charset="0"/>
                </a:rPr>
                <a:t>①</a:t>
              </a:r>
            </a:p>
          </p:txBody>
        </p:sp>
        <p:grpSp>
          <p:nvGrpSpPr>
            <p:cNvPr id="11" name="Group 53"/>
            <p:cNvGrpSpPr/>
            <p:nvPr/>
          </p:nvGrpSpPr>
          <p:grpSpPr bwMode="auto">
            <a:xfrm>
              <a:off x="1920" y="1812"/>
              <a:ext cx="2177" cy="652"/>
              <a:chOff x="1728" y="1812"/>
              <a:chExt cx="2177" cy="652"/>
            </a:xfrm>
          </p:grpSpPr>
          <p:sp>
            <p:nvSpPr>
              <p:cNvPr id="12" name="Rectangle 12"/>
              <p:cNvSpPr>
                <a:spLocks noChangeArrowheads="1"/>
              </p:cNvSpPr>
              <p:nvPr/>
            </p:nvSpPr>
            <p:spPr bwMode="auto">
              <a:xfrm>
                <a:off x="2660" y="2135"/>
                <a:ext cx="341" cy="3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800" b="1" dirty="0">
                    <a:latin typeface="Times New Roman" panose="02020603050405020304" charset="0"/>
                  </a:rPr>
                  <a:t>②</a:t>
                </a:r>
              </a:p>
            </p:txBody>
          </p:sp>
          <p:grpSp>
            <p:nvGrpSpPr>
              <p:cNvPr id="13" name="Group 37"/>
              <p:cNvGrpSpPr>
                <a:grpSpLocks noChangeAspect="1"/>
              </p:cNvGrpSpPr>
              <p:nvPr/>
            </p:nvGrpSpPr>
            <p:grpSpPr bwMode="auto">
              <a:xfrm>
                <a:off x="1728" y="1812"/>
                <a:ext cx="2177" cy="614"/>
                <a:chOff x="1665" y="1742"/>
                <a:chExt cx="2177" cy="614"/>
              </a:xfrm>
            </p:grpSpPr>
            <p:sp>
              <p:nvSpPr>
                <p:cNvPr id="14" name="AutoShape 3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665" y="1754"/>
                  <a:ext cx="2177" cy="6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" name="Rectangle 38"/>
                <p:cNvSpPr>
                  <a:spLocks noChangeArrowheads="1"/>
                </p:cNvSpPr>
                <p:nvPr/>
              </p:nvSpPr>
              <p:spPr bwMode="auto">
                <a:xfrm>
                  <a:off x="1695" y="2105"/>
                  <a:ext cx="99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CN" sz="25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î</a:t>
                  </a:r>
                  <a:endParaRPr lang="en-US" altLang="zh-CN"/>
                </a:p>
              </p:txBody>
            </p:sp>
            <p:sp>
              <p:nvSpPr>
                <p:cNvPr id="16" name="Rectangle 39"/>
                <p:cNvSpPr>
                  <a:spLocks noChangeArrowheads="1"/>
                </p:cNvSpPr>
                <p:nvPr/>
              </p:nvSpPr>
              <p:spPr bwMode="auto">
                <a:xfrm>
                  <a:off x="1695" y="1938"/>
                  <a:ext cx="99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CN" sz="25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í</a:t>
                  </a:r>
                  <a:endParaRPr lang="en-US" altLang="zh-CN"/>
                </a:p>
              </p:txBody>
            </p:sp>
            <p:sp>
              <p:nvSpPr>
                <p:cNvPr id="17" name="Rectangle 40"/>
                <p:cNvSpPr>
                  <a:spLocks noChangeArrowheads="1"/>
                </p:cNvSpPr>
                <p:nvPr/>
              </p:nvSpPr>
              <p:spPr bwMode="auto">
                <a:xfrm>
                  <a:off x="1695" y="1770"/>
                  <a:ext cx="99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CN" sz="25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ì</a:t>
                  </a:r>
                  <a:endParaRPr lang="en-US" altLang="zh-CN"/>
                </a:p>
              </p:txBody>
            </p:sp>
            <p:sp>
              <p:nvSpPr>
                <p:cNvPr id="18" name="Rectangle 50"/>
                <p:cNvSpPr>
                  <a:spLocks noChangeArrowheads="1"/>
                </p:cNvSpPr>
                <p:nvPr/>
              </p:nvSpPr>
              <p:spPr bwMode="auto">
                <a:xfrm>
                  <a:off x="1764" y="2071"/>
                  <a:ext cx="1116" cy="2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srgbClr val="000000"/>
                      </a:solidFill>
                      <a:latin typeface="Times New Roman" panose="02020603050405020304" charset="0"/>
                    </a:rPr>
                    <a:t>y=1+2m</a:t>
                  </a:r>
                  <a:endParaRPr lang="en-US" altLang="zh-CN" sz="2800" dirty="0"/>
                </a:p>
              </p:txBody>
            </p:sp>
            <p:sp>
              <p:nvSpPr>
                <p:cNvPr id="19" name="Rectangle 52"/>
                <p:cNvSpPr>
                  <a:spLocks noChangeArrowheads="1"/>
                </p:cNvSpPr>
                <p:nvPr/>
              </p:nvSpPr>
              <p:spPr bwMode="auto">
                <a:xfrm>
                  <a:off x="1777" y="1742"/>
                  <a:ext cx="789" cy="2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>
                  <a:spAutoFit/>
                </a:bodyPr>
                <a:lstStyle/>
                <a:p>
                  <a:r>
                    <a:rPr lang="en-US" altLang="zh-CN" sz="2800" dirty="0" smtClean="0">
                      <a:solidFill>
                        <a:srgbClr val="000000"/>
                      </a:solidFill>
                      <a:latin typeface="Times New Roman" panose="02020603050405020304" charset="0"/>
                    </a:rPr>
                    <a:t>x=3-m</a:t>
                  </a:r>
                  <a:endParaRPr lang="en-US" altLang="zh-CN" sz="2800" dirty="0"/>
                </a:p>
              </p:txBody>
            </p:sp>
          </p:grpSp>
        </p:grpSp>
      </p:grpSp>
      <p:sp>
        <p:nvSpPr>
          <p:cNvPr id="20" name="矩形 19"/>
          <p:cNvSpPr/>
          <p:nvPr/>
        </p:nvSpPr>
        <p:spPr>
          <a:xfrm>
            <a:off x="1358750" y="1996105"/>
            <a:ext cx="36580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</a:p>
        </p:txBody>
      </p:sp>
      <p:sp>
        <p:nvSpPr>
          <p:cNvPr id="21" name="矩形 20"/>
          <p:cNvSpPr/>
          <p:nvPr/>
        </p:nvSpPr>
        <p:spPr>
          <a:xfrm>
            <a:off x="399172" y="3360448"/>
            <a:ext cx="1100653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知识点拨：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将①变形为用含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的式子来表示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m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，然后再代入②中即可。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31370" y="4027492"/>
            <a:ext cx="10406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、已知                    ，则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x+y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的值为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   )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A.0         B.-1         C.1         D .5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3539490" y="18542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6" imgW="434975" imgH="676910" progId="Equation.DSMT4">
                  <p:embed/>
                </p:oleObj>
              </mc:Choice>
              <mc:Fallback>
                <p:oleObj name="Equation" r:id="rId6" imgW="434975" imgH="67691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9490" y="185420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2042884" y="4156756"/>
          <a:ext cx="3487058" cy="510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8" imgW="1574800" imgH="254000" progId="Equation.DSMT4">
                  <p:embed/>
                </p:oleObj>
              </mc:Choice>
              <mc:Fallback>
                <p:oleObj name="Equation" r:id="rId8" imgW="1574800" imgH="2540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2884" y="4156756"/>
                        <a:ext cx="3487058" cy="5109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23"/>
          <p:cNvSpPr/>
          <p:nvPr/>
        </p:nvSpPr>
        <p:spPr>
          <a:xfrm>
            <a:off x="8200603" y="4180505"/>
            <a:ext cx="36580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 bldLvl="0" animBg="1"/>
      <p:bldP spid="2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7" name="矩形 6"/>
          <p:cNvSpPr/>
          <p:nvPr/>
        </p:nvSpPr>
        <p:spPr>
          <a:xfrm>
            <a:off x="323007" y="1036955"/>
            <a:ext cx="1143356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20000"/>
              </a:lnSpc>
              <a:spcAft>
                <a:spcPts val="0"/>
              </a:spcAft>
              <a:defRPr/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小张</a:t>
            </a:r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把两个大小不同的苹果放到天平上称，当天平保持平衡时的砝码重量如图所示．问：这两个苹果的重量分别为多少克？</a:t>
            </a:r>
            <a:endParaRPr lang="zh-CN" altLang="zh-CN" sz="2800" b="1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8" name="图片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056" y="2176100"/>
            <a:ext cx="1874837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对象 3"/>
          <p:cNvGraphicFramePr>
            <a:graphicFrameLocks noChangeAspect="1"/>
          </p:cNvGraphicFramePr>
          <p:nvPr/>
        </p:nvGraphicFramePr>
        <p:xfrm>
          <a:off x="682626" y="3370580"/>
          <a:ext cx="7850188" cy="199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文档" r:id="rId8" imgW="6647815" imgH="1591310" progId="">
                  <p:embed/>
                </p:oleObj>
              </mc:Choice>
              <mc:Fallback>
                <p:oleObj name="文档" r:id="rId8" imgW="6647815" imgH="159131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6" y="3370580"/>
                        <a:ext cx="7850188" cy="199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0027" y="853622"/>
            <a:ext cx="10629900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6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、若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方程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5x </a:t>
            </a:r>
            <a:r>
              <a:rPr lang="en-US" altLang="zh-CN" sz="2800" b="1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2m+n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+ 4y </a:t>
            </a:r>
            <a:r>
              <a:rPr lang="en-US" altLang="zh-CN" sz="2800" b="1" baseline="30000" dirty="0">
                <a:latin typeface="宋体" panose="02010600030101010101" pitchFamily="2" charset="-122"/>
                <a:ea typeface="宋体" panose="02010600030101010101" pitchFamily="2" charset="-122"/>
              </a:rPr>
              <a:t>3m-2n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= 9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是关于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的二元一次方程，求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m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n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的值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95259" y="2036762"/>
            <a:ext cx="6953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charset="0"/>
                <a:ea typeface="黑体" panose="02010609060101010101" charset="-122"/>
              </a:rPr>
              <a:t>解：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440226" y="2007734"/>
            <a:ext cx="3963987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charset="0"/>
                <a:ea typeface="黑体" panose="02010609060101010101" charset="-122"/>
              </a:rPr>
              <a:t>根据已知条件可列方程组：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460308" y="2654753"/>
            <a:ext cx="183991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黑体" panose="02010609060101010101" charset="-122"/>
              </a:rPr>
              <a:t>2m + n = 1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460308" y="3107191"/>
            <a:ext cx="19050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黑体" panose="02010609060101010101" charset="-122"/>
              </a:rPr>
              <a:t>3m – 2n = 1</a:t>
            </a:r>
          </a:p>
        </p:txBody>
      </p:sp>
      <p:sp>
        <p:nvSpPr>
          <p:cNvPr id="13" name="AutoShape 13"/>
          <p:cNvSpPr/>
          <p:nvPr/>
        </p:nvSpPr>
        <p:spPr bwMode="auto">
          <a:xfrm>
            <a:off x="2352358" y="2911928"/>
            <a:ext cx="76200" cy="457200"/>
          </a:xfrm>
          <a:prstGeom prst="leftBrace">
            <a:avLst>
              <a:gd name="adj1" fmla="val 50000"/>
              <a:gd name="adj2" fmla="val 50000"/>
            </a:avLst>
          </a:prstGeom>
          <a:noFill/>
          <a:ln w="38100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800" dirty="0">
              <a:latin typeface="Times New Roman" panose="02020603050405020304" charset="0"/>
              <a:ea typeface="黑体" panose="02010609060101010101" charset="-122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212908" y="2654753"/>
            <a:ext cx="6096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charset="0"/>
                <a:ea typeface="黑体" panose="02010609060101010101" charset="-122"/>
              </a:rPr>
              <a:t>①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4212908" y="3035753"/>
            <a:ext cx="533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charset="0"/>
                <a:ea typeface="黑体" panose="02010609060101010101" charset="-122"/>
              </a:rPr>
              <a:t>②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469708" y="3569153"/>
            <a:ext cx="34290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Times New Roman" panose="02020603050405020304" charset="0"/>
                <a:ea typeface="黑体" panose="02010609060101010101" charset="-122"/>
              </a:rPr>
              <a:t>由①得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469708" y="4178753"/>
            <a:ext cx="3962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Times New Roman" panose="02020603050405020304" charset="0"/>
                <a:ea typeface="黑体" panose="02010609060101010101" charset="-122"/>
              </a:rPr>
              <a:t>把③代入②得：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2688908" y="3569153"/>
            <a:ext cx="19192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黑体" panose="02010609060101010101" charset="-122"/>
              </a:rPr>
              <a:t>n = 1 –2m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4212908" y="3569153"/>
            <a:ext cx="533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charset="0"/>
                <a:ea typeface="黑体" panose="02010609060101010101" charset="-122"/>
              </a:rPr>
              <a:t>③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2155508" y="4774066"/>
            <a:ext cx="3390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charset="0"/>
                <a:ea typeface="黑体" panose="02010609060101010101" charset="-122"/>
              </a:rPr>
              <a:t>3m – 2</a:t>
            </a:r>
            <a:r>
              <a:rPr lang="zh-CN" altLang="en-US" sz="2800">
                <a:latin typeface="Times New Roman" panose="02020603050405020304" charset="0"/>
                <a:ea typeface="黑体" panose="02010609060101010101" charset="-122"/>
              </a:rPr>
              <a:t>（</a:t>
            </a:r>
            <a:r>
              <a:rPr lang="en-US" altLang="zh-CN" sz="2800">
                <a:latin typeface="Times New Roman" panose="02020603050405020304" charset="0"/>
                <a:ea typeface="黑体" panose="02010609060101010101" charset="-122"/>
              </a:rPr>
              <a:t>1 – 2m</a:t>
            </a:r>
            <a:r>
              <a:rPr lang="zh-CN" altLang="en-US" sz="2800">
                <a:latin typeface="Times New Roman" panose="02020603050405020304" charset="0"/>
                <a:ea typeface="黑体" panose="02010609060101010101" charset="-122"/>
              </a:rPr>
              <a:t>）</a:t>
            </a:r>
            <a:r>
              <a:rPr lang="en-US" altLang="zh-CN" sz="2800">
                <a:latin typeface="Times New Roman" panose="02020603050405020304" charset="0"/>
                <a:ea typeface="黑体" panose="02010609060101010101" charset="-122"/>
              </a:rPr>
              <a:t>= 1</a:t>
            </a:r>
          </a:p>
        </p:txBody>
      </p:sp>
      <p:graphicFrame>
        <p:nvGraphicFramePr>
          <p:cNvPr id="21" name="Object 23"/>
          <p:cNvGraphicFramePr/>
          <p:nvPr/>
        </p:nvGraphicFramePr>
        <p:xfrm>
          <a:off x="6384608" y="2986541"/>
          <a:ext cx="2008187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r:id="rId6" imgW="761365" imgH="393700" progId="Equation.3">
                  <p:embed/>
                </p:oleObj>
              </mc:Choice>
              <mc:Fallback>
                <p:oleObj r:id="rId6" imgW="761365" imgH="393700" progId="Equation.3">
                  <p:embed/>
                  <p:pic>
                    <p:nvPicPr>
                      <p:cNvPr id="0" name="Object 2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608" y="2986541"/>
                        <a:ext cx="2008187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4"/>
          <p:cNvGraphicFramePr/>
          <p:nvPr/>
        </p:nvGraphicFramePr>
        <p:xfrm>
          <a:off x="6384608" y="3707266"/>
          <a:ext cx="92868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r:id="rId8" imgW="381000" imgH="393700" progId="Equation.3">
                  <p:embed/>
                </p:oleObj>
              </mc:Choice>
              <mc:Fallback>
                <p:oleObj r:id="rId8" imgW="381000" imgH="393700" progId="Equation.3">
                  <p:embed/>
                  <p:pic>
                    <p:nvPicPr>
                      <p:cNvPr id="0" name="Object 24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608" y="3707266"/>
                        <a:ext cx="928687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5"/>
          <p:cNvGraphicFramePr/>
          <p:nvPr/>
        </p:nvGraphicFramePr>
        <p:xfrm>
          <a:off x="5981383" y="4666116"/>
          <a:ext cx="402113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r:id="rId10" imgW="1650365" imgH="393700" progId="Equation.3">
                  <p:embed/>
                </p:oleObj>
              </mc:Choice>
              <mc:Fallback>
                <p:oleObj r:id="rId10" imgW="1650365" imgH="393700" progId="Equation.3">
                  <p:embed/>
                  <p:pic>
                    <p:nvPicPr>
                      <p:cNvPr id="0" name="Object 25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1383" y="4666116"/>
                        <a:ext cx="4021137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Line 26"/>
          <p:cNvSpPr>
            <a:spLocks noChangeShapeType="1"/>
          </p:cNvSpPr>
          <p:nvPr/>
        </p:nvSpPr>
        <p:spPr bwMode="auto">
          <a:xfrm>
            <a:off x="5508308" y="1622878"/>
            <a:ext cx="0" cy="4419600"/>
          </a:xfrm>
          <a:prstGeom prst="line">
            <a:avLst/>
          </a:prstGeom>
          <a:noFill/>
          <a:ln w="57150">
            <a:solidFill>
              <a:srgbClr val="993300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5" name="Group 31"/>
          <p:cNvGrpSpPr/>
          <p:nvPr/>
        </p:nvGrpSpPr>
        <p:grpSpPr bwMode="auto">
          <a:xfrm>
            <a:off x="5735320" y="2089603"/>
            <a:ext cx="3733800" cy="914400"/>
            <a:chOff x="2879" y="1776"/>
            <a:chExt cx="2352" cy="576"/>
          </a:xfrm>
        </p:grpSpPr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2879" y="1899"/>
              <a:ext cx="2352" cy="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latin typeface="Times New Roman" panose="02020603050405020304" charset="0"/>
                  <a:ea typeface="黑体" panose="02010609060101010101" charset="-122"/>
                </a:rPr>
                <a:t>把</a:t>
              </a:r>
              <a:r>
                <a:rPr lang="en-US" altLang="zh-CN" sz="2800" dirty="0">
                  <a:latin typeface="Times New Roman" panose="02020603050405020304" charset="0"/>
                  <a:ea typeface="黑体" panose="02010609060101010101" charset="-122"/>
                </a:rPr>
                <a:t>m            </a:t>
              </a:r>
              <a:r>
                <a:rPr lang="zh-CN" altLang="en-US" sz="2800" dirty="0">
                  <a:latin typeface="Times New Roman" panose="02020603050405020304" charset="0"/>
                  <a:ea typeface="黑体" panose="02010609060101010101" charset="-122"/>
                </a:rPr>
                <a:t>代入③，得：</a:t>
              </a:r>
            </a:p>
          </p:txBody>
        </p:sp>
        <p:graphicFrame>
          <p:nvGraphicFramePr>
            <p:cNvPr id="27" name="Object 29"/>
            <p:cNvGraphicFramePr/>
            <p:nvPr/>
          </p:nvGraphicFramePr>
          <p:xfrm>
            <a:off x="3408" y="1776"/>
            <a:ext cx="467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3" r:id="rId12" imgW="266065" imgH="393065" progId="Equation.3">
                    <p:embed/>
                  </p:oleObj>
                </mc:Choice>
                <mc:Fallback>
                  <p:oleObj r:id="rId12" imgW="266065" imgH="393065" progId="Equation.3">
                    <p:embed/>
                    <p:pic>
                      <p:nvPicPr>
                        <p:cNvPr id="0" name="Object 2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1776"/>
                          <a:ext cx="467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" name="Object 30"/>
          <p:cNvGraphicFramePr/>
          <p:nvPr/>
        </p:nvGraphicFramePr>
        <p:xfrm>
          <a:off x="4093165" y="5208587"/>
          <a:ext cx="1020762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r:id="rId14" imgW="419100" imgH="393700" progId="Equation.3">
                  <p:embed/>
                </p:oleObj>
              </mc:Choice>
              <mc:Fallback>
                <p:oleObj r:id="rId14" imgW="419100" imgH="393700" progId="Equation.3">
                  <p:embed/>
                  <p:pic>
                    <p:nvPicPr>
                      <p:cNvPr id="0" name="Object 30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3165" y="5208587"/>
                        <a:ext cx="1020762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 bldLvl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graphicFrame>
        <p:nvGraphicFramePr>
          <p:cNvPr id="7" name="对象 -2147482447" descr=" "/>
          <p:cNvGraphicFramePr>
            <a:graphicFrameLocks noChangeAspect="1"/>
          </p:cNvGraphicFramePr>
          <p:nvPr/>
        </p:nvGraphicFramePr>
        <p:xfrm>
          <a:off x="788035" y="1506220"/>
          <a:ext cx="3582670" cy="1954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r:id="rId6" imgW="848995" imgH="462915" progId="Equation.DSMT4">
                  <p:embed/>
                </p:oleObj>
              </mc:Choice>
              <mc:Fallback>
                <p:oleObj r:id="rId6" imgW="848995" imgH="462915" progId="Equation.DSMT4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8035" y="1506220"/>
                        <a:ext cx="3582670" cy="19545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-2147482446" descr=" "/>
          <p:cNvGraphicFramePr>
            <a:graphicFrameLocks noChangeAspect="1"/>
          </p:cNvGraphicFramePr>
          <p:nvPr/>
        </p:nvGraphicFramePr>
        <p:xfrm>
          <a:off x="5855335" y="1564640"/>
          <a:ext cx="3418205" cy="1837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r:id="rId8" imgW="861695" imgH="462915" progId="Equation.DSMT4">
                  <p:embed/>
                </p:oleObj>
              </mc:Choice>
              <mc:Fallback>
                <p:oleObj r:id="rId8" imgW="861695" imgH="462915" progId="Equation.DSMT4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855335" y="1564640"/>
                        <a:ext cx="3418205" cy="18370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65683" y="1173254"/>
            <a:ext cx="6377894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en-US" altLang="zh-CN" sz="3600" b="1" dirty="0" smtClean="0">
                <a:latin typeface="+mn-ea"/>
                <a:cs typeface="+mn-ea"/>
              </a:rPr>
              <a:t>7.</a:t>
            </a:r>
            <a:r>
              <a:rPr lang="zh-CN" altLang="en-US" sz="3600" b="1" dirty="0" smtClean="0">
                <a:latin typeface="+mn-ea"/>
                <a:cs typeface="+mn-ea"/>
              </a:rPr>
              <a:t>用代入法解下列方程组：</a:t>
            </a:r>
            <a:endParaRPr lang="en-US" altLang="zh-CN" sz="3600" b="1" dirty="0"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graphicFrame>
        <p:nvGraphicFramePr>
          <p:cNvPr id="6" name="对象 -2147482454" descr=" "/>
          <p:cNvGraphicFramePr>
            <a:graphicFrameLocks noChangeAspect="1"/>
          </p:cNvGraphicFramePr>
          <p:nvPr/>
        </p:nvGraphicFramePr>
        <p:xfrm>
          <a:off x="1188720" y="1567815"/>
          <a:ext cx="3403600" cy="1946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6" imgW="803910" imgH="459740" progId="Equation.DSMT4">
                  <p:embed/>
                </p:oleObj>
              </mc:Choice>
              <mc:Fallback>
                <p:oleObj r:id="rId6" imgW="803910" imgH="45974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88720" y="1567815"/>
                        <a:ext cx="3403600" cy="194691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 cap="flat" cmpd="sng">
                        <a:solidFill>
                          <a:srgbClr val="FFFF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-2147482292" descr=" "/>
          <p:cNvGraphicFramePr>
            <a:graphicFrameLocks noChangeAspect="1"/>
          </p:cNvGraphicFramePr>
          <p:nvPr/>
        </p:nvGraphicFramePr>
        <p:xfrm>
          <a:off x="5864860" y="1644015"/>
          <a:ext cx="3137535" cy="1794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r:id="rId8" imgW="803910" imgH="459740" progId="Equation.DSMT4">
                  <p:embed/>
                </p:oleObj>
              </mc:Choice>
              <mc:Fallback>
                <p:oleObj r:id="rId8" imgW="803910" imgH="459740" progId="Equation.DSMT4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864860" y="1644015"/>
                        <a:ext cx="3137535" cy="179451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 cap="flat" cmpd="sng">
                        <a:solidFill>
                          <a:srgbClr val="FFFF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65683" y="1173254"/>
            <a:ext cx="6377894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en-US" altLang="zh-CN" sz="3600" b="1" dirty="0" smtClean="0">
                <a:latin typeface="+mn-ea"/>
                <a:cs typeface="+mn-ea"/>
              </a:rPr>
              <a:t>7.</a:t>
            </a:r>
            <a:r>
              <a:rPr lang="zh-CN" altLang="en-US" sz="3600" b="1" dirty="0" smtClean="0">
                <a:latin typeface="+mn-ea"/>
                <a:cs typeface="+mn-ea"/>
              </a:rPr>
              <a:t>用代入法解下列方程组：</a:t>
            </a:r>
            <a:endParaRPr lang="en-US" altLang="zh-CN" sz="3600" b="1" dirty="0"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4045" y="1563638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了解什么是代入消元法？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195" y="2715895"/>
            <a:ext cx="8195945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如何运用代入法解二元一次方程组？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回顾旧知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59410" y="952500"/>
            <a:ext cx="7284720" cy="645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 smtClean="0">
                <a:latin typeface="+mn-ea"/>
                <a:cs typeface="+mn-ea"/>
              </a:rPr>
              <a:t>1</a:t>
            </a:r>
            <a:r>
              <a:rPr lang="zh-CN" altLang="en-US" sz="3600" b="1" dirty="0" smtClean="0">
                <a:latin typeface="+mn-ea"/>
                <a:cs typeface="+mn-ea"/>
              </a:rPr>
              <a:t>、</a:t>
            </a:r>
            <a:r>
              <a:rPr lang="zh-CN" sz="3600" b="1" dirty="0" smtClean="0">
                <a:latin typeface="+mn-ea"/>
                <a:cs typeface="+mn-ea"/>
              </a:rPr>
              <a:t>什么</a:t>
            </a:r>
            <a:r>
              <a:rPr lang="zh-CN" sz="3600" b="1" dirty="0">
                <a:latin typeface="+mn-ea"/>
                <a:cs typeface="+mn-ea"/>
              </a:rPr>
              <a:t>叫二元一次方程组的解？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85504" y="1597434"/>
            <a:ext cx="11276203" cy="119888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 dirty="0" smtClean="0">
                <a:solidFill>
                  <a:schemeClr val="tx1"/>
                </a:solidFill>
                <a:latin typeface="+mn-ea"/>
              </a:rPr>
              <a:t>二</a:t>
            </a:r>
            <a:r>
              <a:rPr lang="zh-CN" sz="3600" b="1" dirty="0">
                <a:solidFill>
                  <a:schemeClr val="tx1"/>
                </a:solidFill>
                <a:latin typeface="+mn-ea"/>
              </a:rPr>
              <a:t>元一次方程组</a:t>
            </a:r>
            <a:r>
              <a:rPr lang="zh-CN" sz="3600" b="1" dirty="0" smtClean="0">
                <a:solidFill>
                  <a:schemeClr val="tx1"/>
                </a:solidFill>
                <a:latin typeface="+mn-ea"/>
              </a:rPr>
              <a:t>中</a:t>
            </a:r>
            <a:r>
              <a:rPr lang="zh-CN" altLang="en-US" sz="3600" b="1" dirty="0" smtClean="0">
                <a:solidFill>
                  <a:srgbClr val="FF0000"/>
                </a:solidFill>
                <a:latin typeface="+mn-ea"/>
              </a:rPr>
              <a:t>两</a:t>
            </a:r>
            <a:r>
              <a:rPr lang="zh-CN" sz="3600" b="1" dirty="0" smtClean="0">
                <a:solidFill>
                  <a:srgbClr val="FF0000"/>
                </a:solidFill>
                <a:latin typeface="+mn-ea"/>
              </a:rPr>
              <a:t>个</a:t>
            </a:r>
            <a:r>
              <a:rPr lang="zh-CN" sz="3600" b="1" dirty="0">
                <a:solidFill>
                  <a:srgbClr val="FF0000"/>
                </a:solidFill>
                <a:latin typeface="+mn-ea"/>
              </a:rPr>
              <a:t>方程</a:t>
            </a:r>
            <a:r>
              <a:rPr lang="zh-CN" sz="3600" b="1" dirty="0">
                <a:solidFill>
                  <a:schemeClr val="tx1"/>
                </a:solidFill>
                <a:latin typeface="+mn-ea"/>
              </a:rPr>
              <a:t>的</a:t>
            </a:r>
            <a:r>
              <a:rPr lang="zh-CN" sz="3600" b="1" dirty="0">
                <a:solidFill>
                  <a:srgbClr val="FF0000"/>
                </a:solidFill>
                <a:latin typeface="+mn-ea"/>
              </a:rPr>
              <a:t>公共解</a:t>
            </a:r>
            <a:r>
              <a:rPr lang="zh-CN" sz="3600" b="1" dirty="0">
                <a:solidFill>
                  <a:schemeClr val="tx1"/>
                </a:solidFill>
                <a:latin typeface="+mn-ea"/>
              </a:rPr>
              <a:t>叫做这个</a:t>
            </a:r>
            <a:r>
              <a:rPr lang="zh-CN" sz="3600" b="1" dirty="0">
                <a:solidFill>
                  <a:srgbClr val="FF0000"/>
                </a:solidFill>
                <a:latin typeface="+mn-ea"/>
              </a:rPr>
              <a:t>二元一次方程组的解</a:t>
            </a:r>
            <a:r>
              <a:rPr lang="zh-CN" sz="3600" b="1" dirty="0">
                <a:solidFill>
                  <a:schemeClr val="tx1"/>
                </a:solidFill>
                <a:latin typeface="+mn-ea"/>
              </a:rPr>
              <a:t>。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09517" y="2906260"/>
            <a:ext cx="9508671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 smtClean="0">
                <a:latin typeface="+mn-ea"/>
                <a:cs typeface="+mn-ea"/>
              </a:rPr>
              <a:t>2.</a:t>
            </a:r>
            <a:r>
              <a:rPr lang="zh-CN" altLang="en-US" sz="3600" b="1" dirty="0">
                <a:latin typeface="+mn-ea"/>
                <a:cs typeface="+mn-ea"/>
              </a:rPr>
              <a:t>二元一次方程组                </a:t>
            </a:r>
            <a:r>
              <a:rPr lang="zh-CN" altLang="en-US" sz="3600" b="1" dirty="0" smtClean="0">
                <a:latin typeface="+mn-ea"/>
                <a:cs typeface="+mn-ea"/>
              </a:rPr>
              <a:t>的</a:t>
            </a:r>
            <a:r>
              <a:rPr lang="zh-CN" altLang="en-US" sz="3600" b="1" dirty="0">
                <a:latin typeface="+mn-ea"/>
                <a:cs typeface="+mn-ea"/>
              </a:rPr>
              <a:t>解是</a:t>
            </a:r>
            <a:r>
              <a:rPr lang="en-US" altLang="zh-CN" sz="3600" b="1" dirty="0">
                <a:latin typeface="+mn-ea"/>
                <a:cs typeface="+mn-ea"/>
              </a:rPr>
              <a:t>(     )</a:t>
            </a:r>
            <a:r>
              <a:rPr lang="zh-CN" altLang="en-US" sz="3600" b="1" dirty="0">
                <a:latin typeface="+mn-ea"/>
                <a:cs typeface="+mn-ea"/>
              </a:rPr>
              <a:t> </a:t>
            </a:r>
          </a:p>
          <a:p>
            <a:pPr>
              <a:spcBef>
                <a:spcPct val="50000"/>
              </a:spcBef>
            </a:pPr>
            <a:endParaRPr lang="zh-CN" altLang="en-US" sz="3600" b="1" dirty="0">
              <a:latin typeface="+mn-ea"/>
              <a:cs typeface="+mn-ea"/>
            </a:endParaRPr>
          </a:p>
        </p:txBody>
      </p:sp>
      <p:grpSp>
        <p:nvGrpSpPr>
          <p:cNvPr id="12" name="Group 3"/>
          <p:cNvGrpSpPr/>
          <p:nvPr/>
        </p:nvGrpSpPr>
        <p:grpSpPr bwMode="auto">
          <a:xfrm>
            <a:off x="3829640" y="2619830"/>
            <a:ext cx="2146300" cy="1168400"/>
            <a:chOff x="2253" y="409"/>
            <a:chExt cx="1352" cy="736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2253" y="430"/>
              <a:ext cx="480" cy="63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6000" dirty="0">
                  <a:latin typeface="Times New Roman" panose="02020603050405020304" charset="0"/>
                </a:rPr>
                <a:t>｛</a:t>
              </a:r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2624" y="409"/>
              <a:ext cx="981" cy="7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Times New Roman" panose="02020603050405020304" charset="0"/>
                </a:rPr>
                <a:t>x+2y=10,</a:t>
              </a:r>
            </a:p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Times New Roman" panose="02020603050405020304" charset="0"/>
                </a:rPr>
                <a:t>y=2x</a:t>
              </a:r>
            </a:p>
          </p:txBody>
        </p:sp>
      </p:grp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580470" y="4149272"/>
            <a:ext cx="1676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800">
              <a:latin typeface="Times New Roman" panose="02020603050405020304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970870" y="3844472"/>
            <a:ext cx="2133600" cy="828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charset="0"/>
              </a:rPr>
              <a:t>A.</a:t>
            </a:r>
            <a:r>
              <a:rPr lang="zh-CN" altLang="en-US" sz="4800">
                <a:latin typeface="Times New Roman" panose="02020603050405020304" charset="0"/>
              </a:rPr>
              <a:t>｛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970870" y="5068435"/>
            <a:ext cx="21336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charset="0"/>
              </a:rPr>
              <a:t>C.</a:t>
            </a:r>
            <a:r>
              <a:rPr lang="zh-CN" altLang="en-US" sz="4800">
                <a:latin typeface="Times New Roman" panose="02020603050405020304" charset="0"/>
              </a:rPr>
              <a:t>｛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5090432" y="5133522"/>
            <a:ext cx="2133600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charset="0"/>
              </a:rPr>
              <a:t>D.</a:t>
            </a:r>
            <a:r>
              <a:rPr lang="zh-CN" altLang="en-US" sz="4800">
                <a:latin typeface="Times New Roman" panose="02020603050405020304" charset="0"/>
              </a:rPr>
              <a:t>｛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5085670" y="3888922"/>
            <a:ext cx="2133600" cy="920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charset="0"/>
              </a:rPr>
              <a:t>B.</a:t>
            </a:r>
            <a:r>
              <a:rPr lang="zh-CN" altLang="en-US" sz="5400">
                <a:latin typeface="Times New Roman" panose="02020603050405020304" charset="0"/>
              </a:rPr>
              <a:t>｛</a:t>
            </a: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1939245" y="3788910"/>
            <a:ext cx="1066800" cy="9953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</a:rPr>
              <a:t>x=4,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</a:rPr>
              <a:t>y=3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009595" y="3857172"/>
            <a:ext cx="1103312" cy="9953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</a:rPr>
              <a:t>x=3,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</a:rPr>
              <a:t>y=6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864632" y="4925560"/>
            <a:ext cx="1041400" cy="1081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</a:rPr>
              <a:t>x=2,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</a:rPr>
              <a:t>y=4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6031820" y="4946197"/>
            <a:ext cx="1066800" cy="1081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</a:rPr>
              <a:t>x=4,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</a:rPr>
              <a:t>y=2</a:t>
            </a:r>
          </a:p>
        </p:txBody>
      </p:sp>
      <p:sp>
        <p:nvSpPr>
          <p:cNvPr id="24" name="TextBox 18"/>
          <p:cNvSpPr txBox="1"/>
          <p:nvPr/>
        </p:nvSpPr>
        <p:spPr>
          <a:xfrm>
            <a:off x="7907655" y="2906395"/>
            <a:ext cx="431800" cy="645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云形标注 24"/>
          <p:cNvSpPr/>
          <p:nvPr/>
        </p:nvSpPr>
        <p:spPr>
          <a:xfrm>
            <a:off x="7304496" y="140335"/>
            <a:ext cx="4557485" cy="2656114"/>
          </a:xfrm>
          <a:prstGeom prst="cloudCallou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那么有没有具体的方法来求二元次一方程组的解呢？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85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385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7" dur="385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9" dur="385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 autoUpdateAnimBg="0"/>
      <p:bldP spid="11" grpId="0"/>
      <p:bldP spid="16" grpId="0"/>
      <p:bldP spid="17" grpId="0"/>
      <p:bldP spid="18" grpId="0"/>
      <p:bldP spid="19" grpId="0"/>
      <p:bldP spid="20" grpId="0"/>
      <p:bldP spid="20" grpId="1"/>
      <p:bldP spid="21" grpId="0"/>
      <p:bldP spid="22" grpId="0"/>
      <p:bldP spid="23" grpId="0"/>
      <p:bldP spid="24" grpId="0" bldLvl="0" animBg="1"/>
      <p:bldP spid="2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727199" y="4925106"/>
            <a:ext cx="2242458" cy="151426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  <a:spcBef>
                <a:spcPct val="50000"/>
              </a:spcBef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2064885" y="3756706"/>
            <a:ext cx="3261858" cy="6955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77838" y="888774"/>
            <a:ext cx="11491458" cy="2084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章引言：</a:t>
            </a:r>
            <a:r>
              <a:rPr lang="zh-CN" altLang="en-US" sz="3600" b="1" dirty="0">
                <a:latin typeface="+mn-ea"/>
                <a:cs typeface="+mn-ea"/>
              </a:rPr>
              <a:t>篮球联赛中，每场比赛都要分出胜负，每队胜一场得</a:t>
            </a:r>
            <a:r>
              <a:rPr lang="en-US" altLang="zh-CN" sz="3600" b="1" dirty="0">
                <a:latin typeface="+mn-ea"/>
                <a:cs typeface="+mn-ea"/>
              </a:rPr>
              <a:t>2</a:t>
            </a:r>
            <a:r>
              <a:rPr lang="zh-CN" altLang="en-US" sz="3600" b="1" dirty="0">
                <a:latin typeface="+mn-ea"/>
                <a:cs typeface="+mn-ea"/>
              </a:rPr>
              <a:t>分，负一场得</a:t>
            </a:r>
            <a:r>
              <a:rPr lang="en-US" altLang="zh-CN" sz="3600" b="1" dirty="0">
                <a:latin typeface="+mn-ea"/>
                <a:cs typeface="+mn-ea"/>
              </a:rPr>
              <a:t>1</a:t>
            </a:r>
            <a:r>
              <a:rPr lang="zh-CN" altLang="en-US" sz="3600" b="1" dirty="0">
                <a:latin typeface="+mn-ea"/>
                <a:cs typeface="+mn-ea"/>
              </a:rPr>
              <a:t>分．某队在</a:t>
            </a:r>
            <a:r>
              <a:rPr lang="en-US" altLang="zh-CN" sz="3600" b="1" dirty="0">
                <a:latin typeface="+mn-ea"/>
                <a:cs typeface="+mn-ea"/>
              </a:rPr>
              <a:t>10</a:t>
            </a:r>
            <a:r>
              <a:rPr lang="zh-CN" altLang="en-US" sz="3600" b="1" dirty="0">
                <a:latin typeface="+mn-ea"/>
                <a:cs typeface="+mn-ea"/>
              </a:rPr>
              <a:t>场比赛中得到</a:t>
            </a:r>
            <a:r>
              <a:rPr lang="en-US" altLang="zh-CN" sz="3600" b="1" dirty="0">
                <a:latin typeface="+mn-ea"/>
                <a:cs typeface="+mn-ea"/>
              </a:rPr>
              <a:t>16</a:t>
            </a:r>
            <a:r>
              <a:rPr lang="zh-CN" altLang="en-US" sz="3600" b="1" dirty="0">
                <a:latin typeface="+mn-ea"/>
                <a:cs typeface="+mn-ea"/>
              </a:rPr>
              <a:t>分，那么这个队胜负分别是多少场？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164999" y="3121479"/>
            <a:ext cx="8661172" cy="704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解法一：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设胜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场，则负（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场；可列方程为：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2183719" y="3813402"/>
            <a:ext cx="627810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2x+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=16</a:t>
            </a:r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5238976" y="3777117"/>
            <a:ext cx="339702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解得：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x=6,10-x=4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218039" y="4386881"/>
            <a:ext cx="6680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解法二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设胜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场，负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场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可列方程组为：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97050" y="5047342"/>
            <a:ext cx="2371725" cy="1201740"/>
            <a:chOff x="5077279" y="4499881"/>
            <a:chExt cx="2371725" cy="1201740"/>
          </a:xfrm>
        </p:grpSpPr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5106760" y="4499881"/>
              <a:ext cx="2155825" cy="522288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sy="50000" kx="2205167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x</a:t>
              </a: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＋</a:t>
              </a:r>
              <a:r>
                <a:rPr lang="zh-CN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y=</a:t>
              </a: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1</a:t>
              </a:r>
              <a:r>
                <a:rPr lang="en-US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0</a:t>
              </a:r>
            </a:p>
          </p:txBody>
        </p:sp>
        <p:sp>
          <p:nvSpPr>
            <p:cNvPr id="15" name="左大括号 14"/>
            <p:cNvSpPr/>
            <p:nvPr/>
          </p:nvSpPr>
          <p:spPr bwMode="auto">
            <a:xfrm>
              <a:off x="5220833" y="4610097"/>
              <a:ext cx="236537" cy="948872"/>
            </a:xfrm>
            <a:prstGeom prst="leftBrace">
              <a:avLst>
                <a:gd name="adj1" fmla="val 8242"/>
                <a:gd name="adj2" fmla="val 50000"/>
              </a:avLst>
            </a:prstGeom>
            <a:noFill/>
            <a:ln w="28575" cmpd="sng">
              <a:solidFill>
                <a:schemeClr val="tx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5077279" y="5179333"/>
              <a:ext cx="2371725" cy="522288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sy="50000" kx="2205167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2x</a:t>
              </a: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＋</a:t>
              </a:r>
              <a:r>
                <a:rPr lang="zh-CN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y=</a:t>
              </a: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1</a:t>
              </a:r>
              <a:r>
                <a:rPr lang="en-US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6</a:t>
              </a:r>
            </a:p>
          </p:txBody>
        </p:sp>
      </p:grpSp>
      <p:sp>
        <p:nvSpPr>
          <p:cNvPr id="17" name="文本框 1"/>
          <p:cNvSpPr txBox="1">
            <a:spLocks noChangeArrowheads="1"/>
          </p:cNvSpPr>
          <p:nvPr/>
        </p:nvSpPr>
        <p:spPr bwMode="auto">
          <a:xfrm>
            <a:off x="3867376" y="5322888"/>
            <a:ext cx="339702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解得：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左大括号 17"/>
          <p:cNvSpPr/>
          <p:nvPr/>
        </p:nvSpPr>
        <p:spPr bwMode="auto">
          <a:xfrm>
            <a:off x="4923290" y="5208358"/>
            <a:ext cx="236537" cy="948872"/>
          </a:xfrm>
          <a:prstGeom prst="leftBrace">
            <a:avLst>
              <a:gd name="adj1" fmla="val 8242"/>
              <a:gd name="adj2" fmla="val 50000"/>
            </a:avLst>
          </a:prstGeom>
          <a:noFill/>
          <a:ln w="28575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文本框 1"/>
          <p:cNvSpPr txBox="1">
            <a:spLocks noChangeArrowheads="1"/>
          </p:cNvSpPr>
          <p:nvPr/>
        </p:nvSpPr>
        <p:spPr bwMode="auto">
          <a:xfrm>
            <a:off x="5101091" y="5700260"/>
            <a:ext cx="1154566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y=4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5166406" y="5112431"/>
            <a:ext cx="94411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x=6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云形标注 22"/>
          <p:cNvSpPr/>
          <p:nvPr/>
        </p:nvSpPr>
        <p:spPr>
          <a:xfrm>
            <a:off x="7412446" y="1100455"/>
            <a:ext cx="4557485" cy="2656114"/>
          </a:xfrm>
          <a:prstGeom prst="cloudCallou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思考：解法一中的一元一次方程与解法二中的二元一次方程组有什么关系？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85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385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385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385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1" grpId="0" bldLvl="0" animBg="1"/>
      <p:bldP spid="9" grpId="0"/>
      <p:bldP spid="12" grpId="0"/>
      <p:bldP spid="18" grpId="0" bldLvl="0" animBg="1"/>
      <p:bldP spid="2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4742180" y="779145"/>
            <a:ext cx="670496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Calibri" panose="020F0502020204030204" charset="0"/>
                <a:ea typeface="宋体" panose="02010600030101010101" pitchFamily="2" charset="-122"/>
              </a:rPr>
              <a:t>由①得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y=10-x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把第</a:t>
            </a:r>
            <a:r>
              <a:rPr lang="zh-CN" altLang="en-US" sz="2800" b="1" dirty="0" smtClean="0">
                <a:latin typeface="Calibri" panose="020F0502020204030204" charset="0"/>
                <a:ea typeface="宋体" panose="02010600030101010101" pitchFamily="2" charset="-122"/>
              </a:rPr>
              <a:t>②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中的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都换成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10-x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方程组就转化为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2x+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=16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解这个方程即可得出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的值，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然后再代入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y=10-x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，即可得出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的值。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682171" y="3759200"/>
            <a:ext cx="10871199" cy="2641600"/>
          </a:xfrm>
          <a:prstGeom prst="horizontalScroll">
            <a:avLst/>
          </a:prstGeom>
          <a:solidFill>
            <a:srgbClr val="FFFF0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上面的解法是把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二元一次方程组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一个方程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一个未知数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用含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另一个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未知数的式子来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表示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，再代入另一个方程，从而得到一个一元一次方程，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实现消元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，进而求得这个二元一次方程组的解，这种方法叫做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代入消元法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，简称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代入法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10" name="云形标注 9"/>
          <p:cNvSpPr/>
          <p:nvPr/>
        </p:nvSpPr>
        <p:spPr>
          <a:xfrm>
            <a:off x="6516915" y="906960"/>
            <a:ext cx="5675085" cy="2496457"/>
          </a:xfrm>
          <a:prstGeom prst="cloudCallou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代入法的基本思想是将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未知数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个数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由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多化少、逐一解决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，这种思想叫做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消元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思想。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681990" y="1016000"/>
            <a:ext cx="36068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2x+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=16</a:t>
            </a:r>
            <a:endParaRPr lang="en-US" altLang="zh-CN" sz="28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57530" y="1894567"/>
            <a:ext cx="2371725" cy="1632587"/>
            <a:chOff x="5077279" y="4499881"/>
            <a:chExt cx="2371725" cy="1632587"/>
          </a:xfrm>
        </p:grpSpPr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5106760" y="4499881"/>
              <a:ext cx="2155825" cy="953135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sy="50000" kx="2205167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x</a:t>
              </a: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＋</a:t>
              </a:r>
              <a:r>
                <a:rPr lang="zh-CN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y=</a:t>
              </a: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1</a:t>
              </a:r>
              <a:r>
                <a:rPr lang="en-US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0</a:t>
              </a:r>
              <a:r>
                <a:rPr lang="zh-CN" altLang="en-US" sz="2800">
                  <a:latin typeface="Calibri" panose="020F0502020204030204" charset="0"/>
                  <a:sym typeface="+mn-ea"/>
                </a:rPr>
                <a:t>①</a:t>
              </a:r>
              <a:endParaRPr lang="zh-CN" altLang="en-US" sz="2800">
                <a:latin typeface="Calibri" panose="020F0502020204030204" charset="0"/>
              </a:endParaRPr>
            </a:p>
            <a:p>
              <a:pPr algn="ctr" eaLnBrk="0" hangingPunct="0"/>
              <a:r>
                <a:rPr lang="en-US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  </a:t>
              </a:r>
            </a:p>
          </p:txBody>
        </p:sp>
        <p:sp>
          <p:nvSpPr>
            <p:cNvPr id="15" name="左大括号 14"/>
            <p:cNvSpPr/>
            <p:nvPr/>
          </p:nvSpPr>
          <p:spPr bwMode="auto">
            <a:xfrm>
              <a:off x="5220833" y="4610097"/>
              <a:ext cx="236537" cy="948872"/>
            </a:xfrm>
            <a:prstGeom prst="leftBrace">
              <a:avLst>
                <a:gd name="adj1" fmla="val 8242"/>
                <a:gd name="adj2" fmla="val 50000"/>
              </a:avLst>
            </a:prstGeom>
            <a:noFill/>
            <a:ln w="28575" cmpd="sng">
              <a:solidFill>
                <a:schemeClr val="tx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5077279" y="5179333"/>
              <a:ext cx="2371725" cy="953135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sy="50000" kx="2205167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2x</a:t>
              </a: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＋</a:t>
              </a:r>
              <a:r>
                <a:rPr lang="zh-CN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y=</a:t>
              </a:r>
              <a:r>
                <a:rPr lang="zh-CN" altLang="en-US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1</a:t>
              </a:r>
              <a:r>
                <a:rPr lang="en-US" altLang="zh-CN" sz="2800" b="1" dirty="0">
                  <a:solidFill>
                    <a:schemeClr val="tx1"/>
                  </a:solidFill>
                  <a:latin typeface="Times New Roman" panose="02020603050405020304" charset="0"/>
                  <a:ea typeface="黑体" panose="02010609060101010101" charset="-122"/>
                </a:rPr>
                <a:t>6</a:t>
              </a:r>
              <a:r>
                <a:rPr lang="zh-CN" altLang="en-US" sz="2800">
                  <a:latin typeface="Calibri" panose="020F0502020204030204" charset="0"/>
                  <a:sym typeface="+mn-ea"/>
                </a:rPr>
                <a:t>②</a:t>
              </a:r>
              <a:endParaRPr lang="zh-CN" altLang="en-US" sz="2800">
                <a:latin typeface="Calibri" panose="020F0502020204030204" charset="0"/>
              </a:endParaRPr>
            </a:p>
            <a:p>
              <a:pPr algn="ctr" eaLnBrk="0" hangingPunct="0"/>
              <a:endPara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489221" y="937351"/>
            <a:ext cx="10576380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+mn-ea"/>
                <a:cs typeface="+mn-ea"/>
              </a:rPr>
              <a:t>解二元一次方程组的基</a:t>
            </a:r>
            <a:r>
              <a:rPr lang="zh-CN" altLang="en-US" sz="3600" b="1" dirty="0" smtClean="0">
                <a:latin typeface="+mn-ea"/>
                <a:cs typeface="+mn-ea"/>
              </a:rPr>
              <a:t>本思想：“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消元</a:t>
            </a:r>
            <a:r>
              <a:rPr lang="zh-CN" altLang="en-US" sz="3600" b="1" dirty="0" smtClean="0">
                <a:latin typeface="+mn-ea"/>
                <a:cs typeface="+mn-ea"/>
              </a:rPr>
              <a:t>”，</a:t>
            </a:r>
          </a:p>
          <a:p>
            <a:r>
              <a:rPr lang="zh-CN" altLang="en-US" sz="3600" b="1" dirty="0" smtClean="0">
                <a:latin typeface="+mn-ea"/>
                <a:cs typeface="+mn-ea"/>
              </a:rPr>
              <a:t>消元的目的就是：</a:t>
            </a:r>
            <a:endParaRPr lang="zh-CN" altLang="en-US" sz="3600" b="1" dirty="0">
              <a:latin typeface="+mn-ea"/>
              <a:cs typeface="+mn-ea"/>
            </a:endParaRPr>
          </a:p>
        </p:txBody>
      </p:sp>
      <p:grpSp>
        <p:nvGrpSpPr>
          <p:cNvPr id="9" name="组合 10242"/>
          <p:cNvGrpSpPr/>
          <p:nvPr/>
        </p:nvGrpSpPr>
        <p:grpSpPr bwMode="auto">
          <a:xfrm>
            <a:off x="2382385" y="2473688"/>
            <a:ext cx="6988358" cy="1209675"/>
            <a:chOff x="0" y="-45"/>
            <a:chExt cx="4158" cy="762"/>
          </a:xfrm>
        </p:grpSpPr>
        <p:sp>
          <p:nvSpPr>
            <p:cNvPr id="10" name="矩形 10243"/>
            <p:cNvSpPr>
              <a:spLocks noChangeArrowheads="1"/>
            </p:cNvSpPr>
            <p:nvPr/>
          </p:nvSpPr>
          <p:spPr bwMode="auto">
            <a:xfrm>
              <a:off x="0" y="186"/>
              <a:ext cx="1612" cy="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rgbClr val="CC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黑体" panose="02010609060101010101" charset="-122"/>
                  <a:ea typeface="黑体" panose="02010609060101010101" charset="-122"/>
                </a:rPr>
                <a:t>二元一次方程组</a:t>
              </a:r>
            </a:p>
          </p:txBody>
        </p:sp>
        <p:sp>
          <p:nvSpPr>
            <p:cNvPr id="11" name="矩形 10244"/>
            <p:cNvSpPr>
              <a:spLocks noChangeArrowheads="1"/>
            </p:cNvSpPr>
            <p:nvPr/>
          </p:nvSpPr>
          <p:spPr bwMode="auto">
            <a:xfrm>
              <a:off x="2761" y="181"/>
              <a:ext cx="1397" cy="3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rgbClr val="CC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黑体" panose="02010609060101010101" charset="-122"/>
                  <a:ea typeface="黑体" panose="02010609060101010101" charset="-122"/>
                </a:rPr>
                <a:t>一元一次方程</a:t>
              </a:r>
            </a:p>
          </p:txBody>
        </p:sp>
        <p:sp>
          <p:nvSpPr>
            <p:cNvPr id="12" name="右箭头 10245"/>
            <p:cNvSpPr>
              <a:spLocks noChangeArrowheads="1"/>
            </p:cNvSpPr>
            <p:nvPr/>
          </p:nvSpPr>
          <p:spPr bwMode="auto">
            <a:xfrm>
              <a:off x="1657" y="272"/>
              <a:ext cx="1056" cy="144"/>
            </a:xfrm>
            <a:prstGeom prst="rightArrow">
              <a:avLst>
                <a:gd name="adj1" fmla="val 50000"/>
                <a:gd name="adj2" fmla="val 183096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endParaRPr lang="zh-CN" altLang="en-US" sz="2800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3" name="文本框 10246"/>
            <p:cNvSpPr txBox="1">
              <a:spLocks noChangeArrowheads="1"/>
            </p:cNvSpPr>
            <p:nvPr/>
          </p:nvSpPr>
          <p:spPr bwMode="auto">
            <a:xfrm>
              <a:off x="1877" y="-45"/>
              <a:ext cx="539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黑体" panose="02010609060101010101" charset="-122"/>
                  <a:ea typeface="黑体" panose="02010609060101010101" charset="-122"/>
                </a:rPr>
                <a:t>消元</a:t>
              </a:r>
            </a:p>
          </p:txBody>
        </p:sp>
        <p:sp>
          <p:nvSpPr>
            <p:cNvPr id="14" name="文本框 10247"/>
            <p:cNvSpPr txBox="1">
              <a:spLocks noChangeArrowheads="1"/>
            </p:cNvSpPr>
            <p:nvPr/>
          </p:nvSpPr>
          <p:spPr bwMode="auto">
            <a:xfrm>
              <a:off x="1882" y="388"/>
              <a:ext cx="630" cy="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latin typeface="黑体" panose="02010609060101010101" charset="-122"/>
                  <a:ea typeface="黑体" panose="02010609060101010101" charset="-122"/>
                </a:rPr>
                <a:t>转化</a:t>
              </a:r>
            </a:p>
          </p:txBody>
        </p:sp>
      </p:grpSp>
      <p:sp>
        <p:nvSpPr>
          <p:cNvPr id="15" name="文本框 10251"/>
          <p:cNvSpPr txBox="1">
            <a:spLocks noChangeArrowheads="1"/>
          </p:cNvSpPr>
          <p:nvPr/>
        </p:nvSpPr>
        <p:spPr bwMode="auto">
          <a:xfrm>
            <a:off x="1422400" y="4719320"/>
            <a:ext cx="9347200" cy="64516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</a:rPr>
              <a:t>代入法</a:t>
            </a:r>
            <a:r>
              <a:rPr lang="zh-CN" altLang="en-US" sz="3600" b="1" dirty="0">
                <a:latin typeface="+mn-ea"/>
                <a:cs typeface="+mn-ea"/>
              </a:rPr>
              <a:t>是解二元一次方程组常用的方法之一。</a:t>
            </a:r>
            <a:endParaRPr lang="en-US" altLang="zh-CN" sz="3600" b="1" dirty="0"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  <p:sp>
        <p:nvSpPr>
          <p:cNvPr id="8" name="文本框 157702"/>
          <p:cNvSpPr txBox="1">
            <a:spLocks noChangeArrowheads="1"/>
          </p:cNvSpPr>
          <p:nvPr/>
        </p:nvSpPr>
        <p:spPr bwMode="auto">
          <a:xfrm>
            <a:off x="3734707" y="994682"/>
            <a:ext cx="2663825" cy="11668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0" tIns="45710" rIns="91420" bIns="4571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黑体" panose="02010609060101010101" charset="-122"/>
              </a:rPr>
              <a:t>x   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charset="-122"/>
              </a:rPr>
              <a:t>－  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charset="-122"/>
              </a:rPr>
              <a:t>y   =  3 ,        </a:t>
            </a: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charset="0"/>
                <a:ea typeface="黑体" panose="02010609060101010101" charset="-122"/>
              </a:rPr>
              <a:t>3 x 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charset="-122"/>
              </a:rPr>
              <a:t>－ 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charset="-122"/>
              </a:rPr>
              <a:t>8 y = 14.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charset="0"/>
                <a:ea typeface="黑体" panose="02010609060101010101" charset="-122"/>
              </a:rPr>
              <a:t>  </a:t>
            </a:r>
          </a:p>
        </p:txBody>
      </p:sp>
      <p:sp>
        <p:nvSpPr>
          <p:cNvPr id="9" name="文本框 157710"/>
          <p:cNvSpPr txBox="1">
            <a:spLocks noChangeArrowheads="1"/>
          </p:cNvSpPr>
          <p:nvPr/>
        </p:nvSpPr>
        <p:spPr bwMode="auto">
          <a:xfrm>
            <a:off x="1017134" y="2378756"/>
            <a:ext cx="985837" cy="5222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转化</a:t>
            </a:r>
          </a:p>
        </p:txBody>
      </p:sp>
      <p:sp>
        <p:nvSpPr>
          <p:cNvPr id="10" name="文本框 157711"/>
          <p:cNvSpPr txBox="1">
            <a:spLocks noChangeArrowheads="1"/>
          </p:cNvSpPr>
          <p:nvPr/>
        </p:nvSpPr>
        <p:spPr bwMode="auto">
          <a:xfrm>
            <a:off x="1002620" y="3010807"/>
            <a:ext cx="1079500" cy="5222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代入</a:t>
            </a:r>
          </a:p>
        </p:txBody>
      </p:sp>
      <p:sp>
        <p:nvSpPr>
          <p:cNvPr id="11" name="文本框 157712"/>
          <p:cNvSpPr txBox="1">
            <a:spLocks noChangeArrowheads="1"/>
          </p:cNvSpPr>
          <p:nvPr/>
        </p:nvSpPr>
        <p:spPr bwMode="auto">
          <a:xfrm>
            <a:off x="1002621" y="3658507"/>
            <a:ext cx="1014866" cy="5222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求解</a:t>
            </a:r>
          </a:p>
        </p:txBody>
      </p:sp>
      <p:sp>
        <p:nvSpPr>
          <p:cNvPr id="12" name="文本框 157713"/>
          <p:cNvSpPr txBox="1">
            <a:spLocks noChangeArrowheads="1"/>
          </p:cNvSpPr>
          <p:nvPr/>
        </p:nvSpPr>
        <p:spPr bwMode="auto">
          <a:xfrm>
            <a:off x="1002620" y="4307795"/>
            <a:ext cx="1079500" cy="5207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回代</a:t>
            </a:r>
          </a:p>
        </p:txBody>
      </p:sp>
      <p:sp>
        <p:nvSpPr>
          <p:cNvPr id="13" name="文本框 157714"/>
          <p:cNvSpPr txBox="1">
            <a:spLocks noChangeArrowheads="1"/>
          </p:cNvSpPr>
          <p:nvPr/>
        </p:nvSpPr>
        <p:spPr bwMode="auto">
          <a:xfrm>
            <a:off x="1002620" y="5169807"/>
            <a:ext cx="1008062" cy="5222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写解</a:t>
            </a:r>
          </a:p>
        </p:txBody>
      </p:sp>
      <p:sp>
        <p:nvSpPr>
          <p:cNvPr id="14" name="文本框 157718"/>
          <p:cNvSpPr txBox="1">
            <a:spLocks noChangeArrowheads="1"/>
          </p:cNvSpPr>
          <p:nvPr/>
        </p:nvSpPr>
        <p:spPr bwMode="auto">
          <a:xfrm>
            <a:off x="6111195" y="996270"/>
            <a:ext cx="503237" cy="1209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latin typeface="Times New Roman" panose="02020603050405020304" charset="0"/>
                <a:ea typeface="黑体" panose="02010609060101010101" charset="-122"/>
              </a:rPr>
              <a:t>①</a:t>
            </a:r>
          </a:p>
          <a:p>
            <a:pPr>
              <a:lnSpc>
                <a:spcPct val="130000"/>
              </a:lnSpc>
            </a:pPr>
            <a:r>
              <a:rPr lang="en-US" altLang="zh-CN" sz="2800">
                <a:latin typeface="Times New Roman" panose="02020603050405020304" charset="0"/>
                <a:ea typeface="黑体" panose="02010609060101010101" charset="-122"/>
              </a:rPr>
              <a:t>②</a:t>
            </a:r>
          </a:p>
        </p:txBody>
      </p:sp>
      <p:grpSp>
        <p:nvGrpSpPr>
          <p:cNvPr id="15" name="组合 14"/>
          <p:cNvGrpSpPr/>
          <p:nvPr/>
        </p:nvGrpSpPr>
        <p:grpSpPr bwMode="auto">
          <a:xfrm>
            <a:off x="1995260" y="5069795"/>
            <a:ext cx="5842218" cy="719138"/>
            <a:chOff x="748" y="3639"/>
            <a:chExt cx="2657" cy="453"/>
          </a:xfrm>
        </p:grpSpPr>
        <p:sp>
          <p:nvSpPr>
            <p:cNvPr id="17" name="左大括号 157720"/>
            <p:cNvSpPr/>
            <p:nvPr/>
          </p:nvSpPr>
          <p:spPr bwMode="auto">
            <a:xfrm>
              <a:off x="2561" y="3675"/>
              <a:ext cx="45" cy="408"/>
            </a:xfrm>
            <a:prstGeom prst="leftBrace">
              <a:avLst>
                <a:gd name="adj1" fmla="val 75304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800">
                <a:solidFill>
                  <a:srgbClr val="0000FF"/>
                </a:solidFill>
                <a:latin typeface="Times New Roman" panose="02020603050405020304" charset="0"/>
                <a:ea typeface="黑体" panose="02010609060101010101" charset="-122"/>
              </a:endParaRPr>
            </a:p>
          </p:txBody>
        </p:sp>
        <p:sp>
          <p:nvSpPr>
            <p:cNvPr id="18" name="文本框 157721"/>
            <p:cNvSpPr txBox="1">
              <a:spLocks noChangeArrowheads="1"/>
            </p:cNvSpPr>
            <p:nvPr/>
          </p:nvSpPr>
          <p:spPr bwMode="auto">
            <a:xfrm>
              <a:off x="748" y="3702"/>
              <a:ext cx="1845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所以这个方程组的解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是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" name="矩形 157722"/>
            <p:cNvSpPr>
              <a:spLocks noChangeArrowheads="1"/>
            </p:cNvSpPr>
            <p:nvPr/>
          </p:nvSpPr>
          <p:spPr bwMode="auto">
            <a:xfrm>
              <a:off x="2627" y="3639"/>
              <a:ext cx="778" cy="45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pPr defTabSz="863600">
                <a:lnSpc>
                  <a:spcPts val="2690"/>
                </a:lnSpc>
                <a:spcBef>
                  <a:spcPct val="20000"/>
                </a:spcBef>
                <a:buSzPct val="70000"/>
                <a:buFont typeface="Wingdings" panose="05000000000000000000" pitchFamily="2" charset="2"/>
                <a:buNone/>
              </a:pPr>
              <a:r>
                <a:rPr lang="en-US" altLang="zh-CN" sz="2800" dirty="0">
                  <a:latin typeface="Times New Roman" panose="02020603050405020304" charset="0"/>
                  <a:ea typeface="黑体" panose="02010609060101010101" charset="-122"/>
                </a:rPr>
                <a:t> x = 2</a:t>
              </a:r>
              <a:r>
                <a:rPr lang="zh-CN" altLang="en-US" sz="2800" dirty="0">
                  <a:latin typeface="Times New Roman" panose="02020603050405020304" charset="0"/>
                  <a:ea typeface="黑体" panose="02010609060101010101" charset="-122"/>
                </a:rPr>
                <a:t>，</a:t>
              </a:r>
            </a:p>
            <a:p>
              <a:pPr defTabSz="863600">
                <a:lnSpc>
                  <a:spcPts val="2690"/>
                </a:lnSpc>
                <a:spcBef>
                  <a:spcPct val="20000"/>
                </a:spcBef>
                <a:buSzPct val="70000"/>
                <a:buFont typeface="Wingdings" panose="05000000000000000000" pitchFamily="2" charset="2"/>
                <a:buNone/>
              </a:pPr>
              <a:r>
                <a:rPr lang="en-US" altLang="zh-CN" sz="2800" dirty="0">
                  <a:latin typeface="Times New Roman" panose="02020603050405020304" charset="0"/>
                  <a:ea typeface="黑体" panose="02010609060101010101" charset="-122"/>
                </a:rPr>
                <a:t> y =</a:t>
              </a:r>
              <a:r>
                <a:rPr lang="zh-CN" altLang="en-US" sz="2800" dirty="0">
                  <a:latin typeface="Times New Roman" panose="02020603050405020304" charset="0"/>
                  <a:ea typeface="黑体" panose="02010609060101010101" charset="-122"/>
                </a:rPr>
                <a:t>－</a:t>
              </a:r>
              <a:r>
                <a:rPr lang="en-US" altLang="zh-CN" sz="2800" dirty="0">
                  <a:latin typeface="Times New Roman" panose="02020603050405020304" charset="0"/>
                  <a:ea typeface="黑体" panose="02010609060101010101" charset="-122"/>
                </a:rPr>
                <a:t>1.</a:t>
              </a:r>
              <a:endParaRPr lang="zh-CN" altLang="en-US" sz="2800" dirty="0">
                <a:latin typeface="Times New Roman" panose="02020603050405020304" charset="0"/>
                <a:ea typeface="黑体" panose="02010609060101010101" charset="-122"/>
              </a:endParaRPr>
            </a:p>
          </p:txBody>
        </p:sp>
      </p:grp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938792" y="4465184"/>
            <a:ext cx="6377894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把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y=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代入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③,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得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x=2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126343" y="3185432"/>
            <a:ext cx="8178800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把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代入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②,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得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3(y+3)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8y=14.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750106" y="2523217"/>
            <a:ext cx="6102123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解：由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①,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得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x = y + 3 .③  </a:t>
            </a:r>
          </a:p>
        </p:txBody>
      </p:sp>
      <p:sp>
        <p:nvSpPr>
          <p:cNvPr id="23" name="左大括号 157731"/>
          <p:cNvSpPr/>
          <p:nvPr/>
        </p:nvSpPr>
        <p:spPr bwMode="auto">
          <a:xfrm>
            <a:off x="3591832" y="1210582"/>
            <a:ext cx="96838" cy="806450"/>
          </a:xfrm>
          <a:prstGeom prst="leftBrace">
            <a:avLst>
              <a:gd name="adj1" fmla="val 34545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/>
            <a:endParaRPr lang="zh-CN" altLang="zh-CN" sz="2800">
              <a:latin typeface="Times New Roman" panose="02020603050405020304" charset="0"/>
              <a:ea typeface="黑体" panose="02010609060101010101" charset="-122"/>
            </a:endParaRP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880836" y="1356632"/>
            <a:ext cx="2716213" cy="522288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例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解方程组               </a:t>
            </a:r>
          </a:p>
        </p:txBody>
      </p:sp>
      <p:sp>
        <p:nvSpPr>
          <p:cNvPr id="25" name="矩形 24"/>
          <p:cNvSpPr/>
          <p:nvPr/>
        </p:nvSpPr>
        <p:spPr>
          <a:xfrm>
            <a:off x="2156505" y="3790951"/>
            <a:ext cx="3868737" cy="4333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Garamond" pitchFamily="18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</a:lstStyle>
          <a:p>
            <a:pPr marL="0" indent="0" defTabSz="863600">
              <a:lnSpc>
                <a:spcPts val="2690"/>
              </a:lnSpc>
              <a:buClrTx/>
              <a:buFont typeface="Wingdings" panose="05000000000000000000" pitchFamily="2" charset="2"/>
              <a:buNone/>
            </a:pPr>
            <a:r>
              <a:rPr lang="en-US" altLang="zh-CN" sz="2600" b="1" noProof="1">
                <a:latin typeface="宋体" panose="02010600030101010101" pitchFamily="2" charset="-122"/>
              </a:rPr>
              <a:t> </a:t>
            </a:r>
            <a:r>
              <a:rPr lang="zh-CN" altLang="en-US" sz="2800" b="1" noProof="1">
                <a:effectLst/>
                <a:latin typeface="宋体" panose="02010600030101010101" pitchFamily="2" charset="-122"/>
              </a:rPr>
              <a:t>解这个方程,得  y=－1. </a:t>
            </a:r>
            <a:r>
              <a:rPr lang="en-US" altLang="zh-CN" sz="800" b="1" noProof="1">
                <a:latin typeface="宋体" panose="02010600030101010101" pitchFamily="2" charset="-122"/>
              </a:rPr>
              <a:t>              </a:t>
            </a:r>
          </a:p>
        </p:txBody>
      </p:sp>
      <p:sp>
        <p:nvSpPr>
          <p:cNvPr id="26" name="圆角矩形标注 25"/>
          <p:cNvSpPr/>
          <p:nvPr/>
        </p:nvSpPr>
        <p:spPr>
          <a:xfrm>
            <a:off x="7065281" y="3757385"/>
            <a:ext cx="3370490" cy="1177471"/>
          </a:xfrm>
          <a:prstGeom prst="wedgeRoundRectCallout">
            <a:avLst>
              <a:gd name="adj1" fmla="val -44717"/>
              <a:gd name="adj2" fmla="val -145779"/>
              <a:gd name="adj3" fmla="val 1666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r>
              <a:rPr lang="zh-CN" altLang="en-US" sz="2800" b="1" noProof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思考：把</a:t>
            </a:r>
            <a:r>
              <a:rPr lang="en-US" altLang="zh-CN" sz="2800" b="1" noProof="1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③</a:t>
            </a:r>
            <a:r>
              <a:rPr lang="zh-CN" altLang="en-US" sz="2800" b="1" noProof="1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代</a:t>
            </a:r>
            <a:r>
              <a:rPr lang="zh-CN" altLang="en-US" sz="2800" b="1" noProof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入①可以吗</a:t>
            </a:r>
            <a:r>
              <a:rPr lang="zh-CN" altLang="en-US" sz="2800" b="1" noProof="1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？试试看</a:t>
            </a:r>
            <a:endParaRPr lang="zh-CN" altLang="en-US" sz="2800" b="1" noProof="1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7" name="圆角矩形标注 26"/>
          <p:cNvSpPr/>
          <p:nvPr/>
        </p:nvSpPr>
        <p:spPr>
          <a:xfrm>
            <a:off x="5529851" y="5069839"/>
            <a:ext cx="3370490" cy="1177471"/>
          </a:xfrm>
          <a:prstGeom prst="wedgeRoundRectCallout">
            <a:avLst>
              <a:gd name="adj1" fmla="val -44717"/>
              <a:gd name="adj2" fmla="val -145779"/>
              <a:gd name="adj3" fmla="val 1666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r>
              <a:rPr lang="zh-CN" altLang="en-US" sz="2800" b="1" noProof="1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回代时，将</a:t>
            </a:r>
            <a:r>
              <a:rPr lang="en-US" altLang="zh-CN" sz="2800" b="1" noProof="1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y=-1</a:t>
            </a:r>
            <a:r>
              <a:rPr lang="zh-CN" altLang="en-US" sz="2800" b="1" noProof="1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代</a:t>
            </a:r>
            <a:r>
              <a:rPr lang="zh-CN" altLang="en-US" sz="2800" b="1" noProof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入</a:t>
            </a:r>
            <a:r>
              <a:rPr lang="zh-CN" altLang="en-US" sz="2800" b="1" noProof="1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①、②可</a:t>
            </a:r>
            <a:r>
              <a:rPr lang="zh-CN" altLang="en-US" sz="2800" b="1" noProof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以吗</a:t>
            </a:r>
            <a:r>
              <a:rPr lang="zh-CN" altLang="en-US" sz="2800" b="1" noProof="1" smtClean="0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sym typeface="+mn-ea"/>
              </a:rPr>
              <a:t>？</a:t>
            </a:r>
            <a:endParaRPr lang="zh-CN" altLang="en-US" sz="2800" b="1" noProof="1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8" name="线形标注 2 27"/>
          <p:cNvSpPr/>
          <p:nvPr/>
        </p:nvSpPr>
        <p:spPr>
          <a:xfrm>
            <a:off x="7082971" y="1364344"/>
            <a:ext cx="3614057" cy="2844800"/>
          </a:xfrm>
          <a:prstGeom prst="borderCallout2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</a:t>
            </a:r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y=-1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带入方程</a:t>
            </a:r>
            <a:r>
              <a:rPr lang="zh-CN" altLang="en-US" sz="2800" b="1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①、②、</a:t>
            </a:r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③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都能得到另一个未知数的值，其中代入方程</a:t>
            </a:r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最简捷！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20" grpId="0"/>
      <p:bldP spid="21" grpId="0"/>
      <p:bldP spid="22" grpId="0"/>
      <p:bldP spid="25" grpId="0"/>
      <p:bldP spid="26" grpId="0" bldLvl="0" animBg="1"/>
      <p:bldP spid="26" grpId="1" bldLvl="0" animBg="1"/>
      <p:bldP spid="27" grpId="0" bldLvl="0" animBg="1"/>
      <p:bldP spid="2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9819" y="22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97280" y="1087755"/>
            <a:ext cx="9516110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defTabSz="863600">
              <a:lnSpc>
                <a:spcPct val="15000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en-US" altLang="zh-CN" sz="3600" b="1" dirty="0" smtClean="0">
                <a:latin typeface="+mn-ea"/>
                <a:cs typeface="+mn-ea"/>
              </a:rPr>
              <a:t>1</a:t>
            </a:r>
            <a:r>
              <a:rPr lang="zh-CN" altLang="en-US" sz="3600" b="1" dirty="0" smtClean="0">
                <a:latin typeface="+mn-ea"/>
                <a:cs typeface="+mn-ea"/>
              </a:rPr>
              <a:t>、把下列方程写成用含</a:t>
            </a:r>
            <a:r>
              <a:rPr lang="en-US" altLang="zh-CN" sz="3600" b="1" dirty="0" smtClean="0">
                <a:latin typeface="+mn-ea"/>
                <a:cs typeface="+mn-ea"/>
              </a:rPr>
              <a:t>x</a:t>
            </a:r>
            <a:r>
              <a:rPr lang="zh-CN" altLang="en-US" sz="3600" b="1" dirty="0" smtClean="0">
                <a:latin typeface="+mn-ea"/>
                <a:cs typeface="+mn-ea"/>
              </a:rPr>
              <a:t>的式子表示</a:t>
            </a:r>
            <a:r>
              <a:rPr lang="en-US" altLang="zh-CN" sz="3600" b="1" dirty="0" smtClean="0">
                <a:latin typeface="+mn-ea"/>
                <a:cs typeface="+mn-ea"/>
              </a:rPr>
              <a:t>y</a:t>
            </a:r>
            <a:r>
              <a:rPr lang="zh-CN" altLang="en-US" sz="3600" b="1" dirty="0" smtClean="0">
                <a:latin typeface="+mn-ea"/>
                <a:cs typeface="+mn-ea"/>
              </a:rPr>
              <a:t>的形式：</a:t>
            </a:r>
            <a:endParaRPr lang="en-US" altLang="zh-CN" sz="3600" b="1" dirty="0" smtClean="0">
              <a:latin typeface="+mn-ea"/>
              <a:cs typeface="+mn-ea"/>
            </a:endParaRPr>
          </a:p>
          <a:p>
            <a:pPr defTabSz="863600">
              <a:lnSpc>
                <a:spcPct val="15000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zh-CN" altLang="en-US" sz="3600" b="1" dirty="0" smtClean="0">
                <a:latin typeface="+mn-ea"/>
                <a:cs typeface="+mn-ea"/>
              </a:rPr>
              <a:t>（</a:t>
            </a:r>
            <a:r>
              <a:rPr lang="en-US" altLang="zh-CN" sz="3600" b="1" dirty="0" smtClean="0">
                <a:latin typeface="+mn-ea"/>
                <a:cs typeface="+mn-ea"/>
              </a:rPr>
              <a:t>1</a:t>
            </a:r>
            <a:r>
              <a:rPr lang="zh-CN" altLang="en-US" sz="3600" b="1" dirty="0" smtClean="0">
                <a:latin typeface="+mn-ea"/>
                <a:cs typeface="+mn-ea"/>
              </a:rPr>
              <a:t>）</a:t>
            </a:r>
            <a:r>
              <a:rPr lang="en-US" altLang="zh-CN" sz="3600" b="1" dirty="0" smtClean="0">
                <a:latin typeface="+mn-ea"/>
                <a:cs typeface="+mn-ea"/>
              </a:rPr>
              <a:t>2x-y=3          </a:t>
            </a:r>
            <a:r>
              <a:rPr lang="zh-CN" altLang="en-US" sz="3600" b="1" dirty="0" smtClean="0">
                <a:latin typeface="+mn-ea"/>
                <a:cs typeface="+mn-ea"/>
              </a:rPr>
              <a:t>（</a:t>
            </a:r>
            <a:r>
              <a:rPr lang="en-US" altLang="zh-CN" sz="3600" b="1" dirty="0" smtClean="0">
                <a:latin typeface="+mn-ea"/>
                <a:cs typeface="+mn-ea"/>
              </a:rPr>
              <a:t>2</a:t>
            </a:r>
            <a:r>
              <a:rPr lang="zh-CN" altLang="en-US" sz="3600" b="1" dirty="0" smtClean="0">
                <a:latin typeface="+mn-ea"/>
                <a:cs typeface="+mn-ea"/>
              </a:rPr>
              <a:t>）</a:t>
            </a:r>
            <a:r>
              <a:rPr lang="en-US" altLang="zh-CN" sz="3600" b="1" dirty="0" smtClean="0">
                <a:latin typeface="+mn-ea"/>
                <a:cs typeface="+mn-ea"/>
              </a:rPr>
              <a:t>3x+y-1=0</a:t>
            </a:r>
            <a:endParaRPr lang="en-US" altLang="zh-CN" sz="3600" b="1" dirty="0">
              <a:latin typeface="+mn-ea"/>
              <a:cs typeface="+mn-ea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996950" y="3535045"/>
            <a:ext cx="4931410" cy="9467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lIns="0" tIns="0" rIns="0" bIns="0"/>
          <a:lstStyle/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endParaRPr lang="zh-CN" altLang="en-US" sz="3600" b="1" dirty="0" smtClean="0">
              <a:latin typeface="+mn-ea"/>
              <a:cs typeface="+mn-ea"/>
            </a:endParaRPr>
          </a:p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zh-CN" altLang="en-US" sz="3600" b="1" dirty="0" smtClean="0">
                <a:latin typeface="+mn-ea"/>
                <a:cs typeface="+mn-ea"/>
              </a:rPr>
              <a:t>  解：（</a:t>
            </a:r>
            <a:r>
              <a:rPr lang="en-US" altLang="zh-CN" sz="3600" b="1" dirty="0" smtClean="0">
                <a:latin typeface="+mn-ea"/>
                <a:cs typeface="+mn-ea"/>
              </a:rPr>
              <a:t>1</a:t>
            </a:r>
            <a:r>
              <a:rPr lang="zh-CN" altLang="en-US" sz="3600" b="1" dirty="0" smtClean="0">
                <a:latin typeface="+mn-ea"/>
                <a:cs typeface="+mn-ea"/>
              </a:rPr>
              <a:t>）</a:t>
            </a:r>
            <a:r>
              <a:rPr lang="en-US" altLang="zh-CN" sz="3600" b="1" dirty="0" smtClean="0">
                <a:latin typeface="+mn-ea"/>
                <a:cs typeface="+mn-ea"/>
              </a:rPr>
              <a:t>y= 2x-3      </a:t>
            </a:r>
            <a:endParaRPr lang="en-US" altLang="zh-CN" sz="3600" b="1" dirty="0">
              <a:latin typeface="+mn-ea"/>
              <a:cs typeface="+mn-ea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58230" y="3535045"/>
            <a:ext cx="3268980" cy="9467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lIns="0" tIns="0" rIns="0" bIns="0"/>
          <a:lstStyle/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endParaRPr lang="zh-CN" altLang="en-US" sz="3600" b="1" dirty="0" smtClean="0">
              <a:latin typeface="+mn-ea"/>
              <a:cs typeface="+mn-ea"/>
            </a:endParaRPr>
          </a:p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en-US" altLang="zh-CN" sz="3600" b="1" dirty="0" smtClean="0">
                <a:latin typeface="+mn-ea"/>
                <a:cs typeface="+mn-ea"/>
              </a:rPr>
              <a:t> </a:t>
            </a:r>
            <a:r>
              <a:rPr lang="zh-CN" altLang="en-US" sz="3600" b="1" dirty="0" smtClean="0">
                <a:latin typeface="+mn-ea"/>
                <a:cs typeface="+mn-ea"/>
              </a:rPr>
              <a:t>（</a:t>
            </a:r>
            <a:r>
              <a:rPr lang="en-US" altLang="zh-CN" sz="3600" b="1" dirty="0" smtClean="0">
                <a:latin typeface="+mn-ea"/>
                <a:cs typeface="+mn-ea"/>
              </a:rPr>
              <a:t>2</a:t>
            </a:r>
            <a:r>
              <a:rPr lang="zh-CN" altLang="en-US" sz="3600" b="1" dirty="0" smtClean="0">
                <a:latin typeface="+mn-ea"/>
                <a:cs typeface="+mn-ea"/>
              </a:rPr>
              <a:t>）</a:t>
            </a:r>
            <a:r>
              <a:rPr lang="en-US" altLang="zh-CN" sz="3600" b="1" dirty="0" smtClean="0">
                <a:latin typeface="+mn-ea"/>
                <a:cs typeface="+mn-ea"/>
              </a:rPr>
              <a:t>y=1-3x</a:t>
            </a:r>
            <a:endParaRPr lang="en-US" altLang="zh-CN" sz="3600" b="1" dirty="0">
              <a:latin typeface="+mn-ea"/>
              <a:cs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683986" y="2551214"/>
            <a:ext cx="470032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解：由①得：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 = 8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x.  ③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1351643" y="3158320"/>
            <a:ext cx="270939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将③代入②得：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2536825" y="3680380"/>
            <a:ext cx="271901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5x+3(8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x)=34.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2483758" y="4214687"/>
            <a:ext cx="23535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解得：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 = 5.</a:t>
            </a: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1162050" y="4808866"/>
            <a:ext cx="434125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把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 = 5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代入③得：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 = 3.</a:t>
            </a:r>
          </a:p>
        </p:txBody>
      </p:sp>
      <p:grpSp>
        <p:nvGrpSpPr>
          <p:cNvPr id="13" name="Group 18"/>
          <p:cNvGrpSpPr/>
          <p:nvPr/>
        </p:nvGrpSpPr>
        <p:grpSpPr bwMode="auto">
          <a:xfrm>
            <a:off x="1162050" y="5329238"/>
            <a:ext cx="4478338" cy="990600"/>
            <a:chOff x="754" y="3091"/>
            <a:chExt cx="2821" cy="624"/>
          </a:xfrm>
        </p:grpSpPr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754" y="3183"/>
              <a:ext cx="2378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所以原方程组的解为：</a:t>
              </a:r>
            </a:p>
          </p:txBody>
        </p:sp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51" y="3091"/>
              <a:ext cx="624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左大括号 89119"/>
          <p:cNvSpPr/>
          <p:nvPr/>
        </p:nvSpPr>
        <p:spPr bwMode="auto">
          <a:xfrm>
            <a:off x="1828799" y="1640115"/>
            <a:ext cx="159431" cy="776287"/>
          </a:xfrm>
          <a:prstGeom prst="leftBrace">
            <a:avLst>
              <a:gd name="adj1" fmla="val 53503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8" name="文本框 89120"/>
          <p:cNvSpPr txBox="1">
            <a:spLocks noChangeArrowheads="1"/>
          </p:cNvSpPr>
          <p:nvPr/>
        </p:nvSpPr>
        <p:spPr bwMode="auto">
          <a:xfrm>
            <a:off x="2066925" y="1365250"/>
            <a:ext cx="1994457" cy="12840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x+y=8①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5x+3y=34②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77648" y="1751012"/>
            <a:ext cx="8772751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defTabSz="863600">
              <a:lnSpc>
                <a:spcPct val="15000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                           （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左大括号 89119"/>
          <p:cNvSpPr/>
          <p:nvPr/>
        </p:nvSpPr>
        <p:spPr bwMode="auto">
          <a:xfrm>
            <a:off x="7442655" y="1604056"/>
            <a:ext cx="235403" cy="892401"/>
          </a:xfrm>
          <a:prstGeom prst="leftBrace">
            <a:avLst>
              <a:gd name="adj1" fmla="val 53503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21" name="文本框 89120"/>
          <p:cNvSpPr txBox="1">
            <a:spLocks noChangeArrowheads="1"/>
          </p:cNvSpPr>
          <p:nvPr/>
        </p:nvSpPr>
        <p:spPr bwMode="auto">
          <a:xfrm>
            <a:off x="10049783" y="5167992"/>
            <a:ext cx="909223" cy="12840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x=2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y=-1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5800272" y="2703614"/>
            <a:ext cx="470192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解：由①得：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 = 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2x-5.  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6467929" y="3310720"/>
            <a:ext cx="270939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将③代入②得：</a:t>
            </a: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7653111" y="3832780"/>
            <a:ext cx="253947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3x+4(2x-5)=2.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7600044" y="4367087"/>
            <a:ext cx="23535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解得：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 = 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Rectangle 15"/>
          <p:cNvSpPr>
            <a:spLocks noChangeArrowheads="1"/>
          </p:cNvSpPr>
          <p:nvPr/>
        </p:nvSpPr>
        <p:spPr bwMode="auto">
          <a:xfrm>
            <a:off x="6278336" y="4961266"/>
            <a:ext cx="45223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把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 = 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入③得：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 = 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-1.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auto">
          <a:xfrm>
            <a:off x="6205764" y="5627688"/>
            <a:ext cx="37750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所以原方程组的解为：</a:t>
            </a:r>
          </a:p>
        </p:txBody>
      </p:sp>
      <p:sp>
        <p:nvSpPr>
          <p:cNvPr id="28" name="左大括号 89119"/>
          <p:cNvSpPr/>
          <p:nvPr/>
        </p:nvSpPr>
        <p:spPr bwMode="auto">
          <a:xfrm>
            <a:off x="9786713" y="5471886"/>
            <a:ext cx="141059" cy="762000"/>
          </a:xfrm>
          <a:prstGeom prst="leftBrace">
            <a:avLst>
              <a:gd name="adj1" fmla="val 53503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29" name="文本框 89120"/>
          <p:cNvSpPr txBox="1">
            <a:spLocks noChangeArrowheads="1"/>
          </p:cNvSpPr>
          <p:nvPr/>
        </p:nvSpPr>
        <p:spPr bwMode="auto">
          <a:xfrm>
            <a:off x="7654926" y="1365250"/>
            <a:ext cx="1813317" cy="12840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2x-y=5①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3x+4y=2②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65683" y="1173254"/>
            <a:ext cx="6377894" cy="504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defTabSz="863600">
              <a:lnSpc>
                <a:spcPts val="2690"/>
              </a:lnSpc>
              <a:spcBef>
                <a:spcPct val="20000"/>
              </a:spcBef>
              <a:buSzPct val="70000"/>
              <a:buFont typeface="Wingdings" panose="05000000000000000000" pitchFamily="2" charset="2"/>
              <a:buNone/>
            </a:pPr>
            <a:r>
              <a:rPr lang="en-US" altLang="zh-CN" sz="3600" b="1" dirty="0" smtClean="0">
                <a:latin typeface="+mn-ea"/>
                <a:cs typeface="+mn-ea"/>
              </a:rPr>
              <a:t>2.</a:t>
            </a:r>
            <a:r>
              <a:rPr lang="zh-CN" altLang="en-US" sz="3600" b="1" dirty="0" smtClean="0">
                <a:latin typeface="+mn-ea"/>
                <a:cs typeface="+mn-ea"/>
              </a:rPr>
              <a:t>用代入法解下列方程组：</a:t>
            </a:r>
            <a:endParaRPr lang="en-US" altLang="zh-CN" sz="3600" b="1" dirty="0">
              <a:latin typeface="+mn-ea"/>
              <a:cs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59819" y="22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1</TotalTime>
  <Words>1253</Words>
  <Application>Microsoft Office PowerPoint</Application>
  <PresentationFormat>自定义</PresentationFormat>
  <Paragraphs>189</Paragraphs>
  <Slides>17</Slides>
  <Notes>15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17</vt:i4>
      </vt:variant>
    </vt:vector>
  </HeadingPairs>
  <TitlesOfParts>
    <vt:vector size="22" baseType="lpstr">
      <vt:lpstr>Office 主题</vt:lpstr>
      <vt:lpstr>Equation</vt:lpstr>
      <vt:lpstr>文档</vt:lpstr>
      <vt:lpstr>Microsoft 公式 3.0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491</cp:revision>
  <dcterms:created xsi:type="dcterms:W3CDTF">2017-03-29T03:26:00Z</dcterms:created>
  <dcterms:modified xsi:type="dcterms:W3CDTF">2020-04-24T02:41:34Z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